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69" r:id="rId4"/>
    <p:sldId id="258" r:id="rId5"/>
    <p:sldId id="297" r:id="rId6"/>
    <p:sldId id="284" r:id="rId7"/>
    <p:sldId id="298" r:id="rId8"/>
    <p:sldId id="299" r:id="rId9"/>
    <p:sldId id="300" r:id="rId10"/>
    <p:sldId id="301" r:id="rId11"/>
    <p:sldId id="302" r:id="rId12"/>
    <p:sldId id="303" r:id="rId13"/>
    <p:sldId id="304" r:id="rId14"/>
    <p:sldId id="286" r:id="rId15"/>
    <p:sldId id="268" r:id="rId16"/>
    <p:sldId id="264" r:id="rId17"/>
    <p:sldId id="270" r:id="rId18"/>
    <p:sldId id="273" r:id="rId19"/>
    <p:sldId id="274" r:id="rId20"/>
    <p:sldId id="275" r:id="rId21"/>
    <p:sldId id="276" r:id="rId22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FF"/>
    <a:srgbClr val="00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110" d="100"/>
          <a:sy n="110" d="100"/>
        </p:scale>
        <p:origin x="-702" y="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>
            <a:normAutofit/>
          </a:bodyPr>
          <a:lstStyle>
            <a:lvl1pPr>
              <a:defRPr sz="3600">
                <a:latin typeface="Arial Black" panose="020B0A04020102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7081CE-130D-49FC-9275-E411AE66AA30}" type="datetimeFigureOut">
              <a:rPr lang="en-US" smtClean="0"/>
              <a:t>2/14/2023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38A70-B53D-4DF6-8DFB-2A4E4B61F2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2945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7081CE-130D-49FC-9275-E411AE66AA30}" type="datetimeFigureOut">
              <a:rPr lang="en-US" smtClean="0"/>
              <a:t>2/14/2023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38A70-B53D-4DF6-8DFB-2A4E4B61F2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4843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7081CE-130D-49FC-9275-E411AE66AA30}" type="datetimeFigureOut">
              <a:rPr lang="en-US" smtClean="0"/>
              <a:t>2/14/2023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38A70-B53D-4DF6-8DFB-2A4E4B61F2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2805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>
                <a:latin typeface="Arial Black" panose="020B0A04020102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7081CE-130D-49FC-9275-E411AE66AA30}" type="datetimeFigureOut">
              <a:rPr lang="en-US" smtClean="0"/>
              <a:t>2/14/2023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38A70-B53D-4DF6-8DFB-2A4E4B61F2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0838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7081CE-130D-49FC-9275-E411AE66AA30}" type="datetimeFigureOut">
              <a:rPr lang="en-US" smtClean="0"/>
              <a:t>2/14/2023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38A70-B53D-4DF6-8DFB-2A4E4B61F2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5300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7081CE-130D-49FC-9275-E411AE66AA30}" type="datetimeFigureOut">
              <a:rPr lang="en-US" smtClean="0"/>
              <a:t>2/14/2023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38A70-B53D-4DF6-8DFB-2A4E4B61F2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8785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7081CE-130D-49FC-9275-E411AE66AA30}" type="datetimeFigureOut">
              <a:rPr lang="en-US" smtClean="0"/>
              <a:t>2/14/2023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38A70-B53D-4DF6-8DFB-2A4E4B61F2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07050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7081CE-130D-49FC-9275-E411AE66AA30}" type="datetimeFigureOut">
              <a:rPr lang="en-US" smtClean="0"/>
              <a:t>2/14/2023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38A70-B53D-4DF6-8DFB-2A4E4B61F2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4928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7081CE-130D-49FC-9275-E411AE66AA30}" type="datetimeFigureOut">
              <a:rPr lang="en-US" smtClean="0"/>
              <a:t>2/14/2023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38A70-B53D-4DF6-8DFB-2A4E4B61F2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6920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7081CE-130D-49FC-9275-E411AE66AA30}" type="datetimeFigureOut">
              <a:rPr lang="en-US" smtClean="0"/>
              <a:t>2/14/2023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38A70-B53D-4DF6-8DFB-2A4E4B61F2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1275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7081CE-130D-49FC-9275-E411AE66AA30}" type="datetimeFigureOut">
              <a:rPr lang="en-US" smtClean="0"/>
              <a:t>2/14/2023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38A70-B53D-4DF6-8DFB-2A4E4B61F2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0864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7081CE-130D-49FC-9275-E411AE66AA30}" type="datetimeFigureOut">
              <a:rPr lang="en-US" smtClean="0"/>
              <a:t>2/14/2023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E38A70-B53D-4DF6-8DFB-2A4E4B61F2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115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3600" kern="1200">
          <a:solidFill>
            <a:schemeClr val="bg1"/>
          </a:solidFill>
          <a:latin typeface="Arial Black" panose="020B0A04020102020204" pitchFamily="34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7000" r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04800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SEICHE 2023</a:t>
            </a:r>
            <a:br>
              <a:rPr lang="en-US" dirty="0" smtClean="0">
                <a:solidFill>
                  <a:schemeClr val="bg1"/>
                </a:solidFill>
                <a:latin typeface="Arial Black" panose="020B0A04020102020204" pitchFamily="34" charset="0"/>
              </a:rPr>
            </a:br>
            <a:r>
              <a:rPr lang="en-US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Intermediate Arduino Programming for </a:t>
            </a:r>
            <a:r>
              <a:rPr lang="en-US" dirty="0" err="1" smtClean="0">
                <a:solidFill>
                  <a:schemeClr val="bg1"/>
                </a:solidFill>
                <a:latin typeface="Arial Black" panose="020B0A04020102020204" pitchFamily="34" charset="0"/>
              </a:rPr>
              <a:t>IoT</a:t>
            </a:r>
            <a:endParaRPr lang="en-US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609600" y="2590800"/>
            <a:ext cx="8153400" cy="3048000"/>
          </a:xfrm>
        </p:spPr>
        <p:txBody>
          <a:bodyPr>
            <a:normAutofit/>
          </a:bodyPr>
          <a:lstStyle/>
          <a:p>
            <a:pPr algn="l">
              <a:spcBef>
                <a:spcPts val="0"/>
              </a:spcBef>
            </a:pPr>
            <a:r>
              <a:rPr lang="en-US" dirty="0" smtClean="0">
                <a:solidFill>
                  <a:srgbClr val="FFFF00"/>
                </a:solidFill>
                <a:latin typeface="Arial Black" panose="020B0A04020102020204" pitchFamily="34" charset="0"/>
              </a:rPr>
              <a:t>Instructor:   Paul Frommeyer</a:t>
            </a:r>
          </a:p>
          <a:p>
            <a:pPr algn="l">
              <a:spcBef>
                <a:spcPts val="0"/>
              </a:spcBef>
            </a:pPr>
            <a:r>
              <a:rPr lang="en-US" dirty="0">
                <a:solidFill>
                  <a:srgbClr val="FFFF00"/>
                </a:solidFill>
                <a:latin typeface="Arial Black" panose="020B0A04020102020204" pitchFamily="34" charset="0"/>
              </a:rPr>
              <a:t> </a:t>
            </a:r>
            <a:r>
              <a:rPr lang="en-US" dirty="0" smtClean="0">
                <a:solidFill>
                  <a:srgbClr val="FFFF00"/>
                </a:solidFill>
                <a:latin typeface="Arial Black" panose="020B0A04020102020204" pitchFamily="34" charset="0"/>
              </a:rPr>
              <a:t>                    </a:t>
            </a:r>
            <a:r>
              <a:rPr lang="en-US" sz="2000" dirty="0" smtClean="0">
                <a:solidFill>
                  <a:srgbClr val="FFFF00"/>
                </a:solidFill>
                <a:latin typeface="Arial Black" panose="020B0A04020102020204" pitchFamily="34" charset="0"/>
              </a:rPr>
              <a:t>www.paulfrommeyer.com</a:t>
            </a:r>
            <a:endParaRPr lang="en-US" dirty="0" smtClean="0">
              <a:solidFill>
                <a:srgbClr val="FFFF00"/>
              </a:solidFill>
              <a:latin typeface="Arial Black" panose="020B0A04020102020204" pitchFamily="34" charset="0"/>
            </a:endParaRPr>
          </a:p>
          <a:p>
            <a:pPr algn="l"/>
            <a:endParaRPr lang="en-US" dirty="0" smtClean="0">
              <a:solidFill>
                <a:srgbClr val="FFFF00"/>
              </a:solidFill>
              <a:latin typeface="Arial Black" panose="020B0A04020102020204" pitchFamily="34" charset="0"/>
            </a:endParaRPr>
          </a:p>
          <a:p>
            <a:pPr algn="l"/>
            <a:r>
              <a:rPr lang="en-US" sz="2800" dirty="0" smtClean="0">
                <a:solidFill>
                  <a:srgbClr val="FFFF00"/>
                </a:solidFill>
                <a:latin typeface="Arial Black" panose="020B0A04020102020204" pitchFamily="34" charset="0"/>
              </a:rPr>
              <a:t>Corporate Sponsor: DXC Technology</a:t>
            </a:r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5156836"/>
            <a:ext cx="2438400" cy="1330960"/>
          </a:xfrm>
          <a:prstGeom prst="rect">
            <a:avLst/>
          </a:prstGeom>
          <a:noFill/>
          <a:ln>
            <a:noFill/>
          </a:ln>
          <a:effectLst/>
          <a:extLst/>
        </p:spPr>
      </p:pic>
    </p:spTree>
    <p:extLst>
      <p:ext uri="{BB962C8B-B14F-4D97-AF65-F5344CB8AC3E}">
        <p14:creationId xmlns:p14="http://schemas.microsoft.com/office/powerpoint/2010/main" val="1581406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442762" cy="1143000"/>
          </a:xfrm>
        </p:spPr>
        <p:txBody>
          <a:bodyPr/>
          <a:lstStyle/>
          <a:p>
            <a:r>
              <a:rPr lang="en-US" sz="3200" dirty="0" smtClean="0"/>
              <a:t>The TYPEDEF statement</a:t>
            </a:r>
            <a:endParaRPr lang="en-US" sz="3200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1219200"/>
            <a:ext cx="8229600" cy="4572000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200"/>
              </a:spcBef>
            </a:pPr>
            <a:r>
              <a:rPr lang="en-US" b="1" dirty="0" smtClean="0"/>
              <a:t>The </a:t>
            </a:r>
            <a:r>
              <a:rPr lang="en-US" b="1" dirty="0" err="1" smtClean="0"/>
              <a:t>typedef</a:t>
            </a:r>
            <a:r>
              <a:rPr lang="en-US" b="1" dirty="0" smtClean="0"/>
              <a:t> statement provides a way to “alias” an existing data type to a different name. This is most commonly used with pointers as seen below</a:t>
            </a:r>
          </a:p>
          <a:p>
            <a:pPr>
              <a:spcBef>
                <a:spcPts val="1200"/>
              </a:spcBef>
            </a:pPr>
            <a:r>
              <a:rPr lang="en-US" b="1" dirty="0" smtClean="0"/>
              <a:t>Syntax: </a:t>
            </a:r>
            <a:r>
              <a:rPr lang="en-US" b="1" dirty="0" err="1" smtClean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typedef</a:t>
            </a:r>
            <a:r>
              <a:rPr lang="en-US" b="1" dirty="0" smtClean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i="1" dirty="0" smtClean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datatype </a:t>
            </a:r>
            <a:r>
              <a:rPr lang="en-US" b="1" i="1" dirty="0" err="1" smtClean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aliasname</a:t>
            </a:r>
            <a:endParaRPr lang="en-US" b="1" i="1" dirty="0" smtClean="0">
              <a:solidFill>
                <a:srgbClr val="FFFF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spcBef>
                <a:spcPts val="1200"/>
              </a:spcBef>
            </a:pPr>
            <a:r>
              <a:rPr lang="en-US" b="1" dirty="0" smtClean="0"/>
              <a:t>Example</a:t>
            </a:r>
            <a:br>
              <a:rPr lang="en-US" b="1" dirty="0" smtClean="0"/>
            </a:br>
            <a:r>
              <a:rPr lang="en-US" b="1" dirty="0" smtClean="0"/>
              <a:t>	</a:t>
            </a:r>
            <a:r>
              <a:rPr lang="en-US" b="1" dirty="0" err="1" smtClean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typedef</a:t>
            </a:r>
            <a:r>
              <a:rPr lang="en-US" b="1" dirty="0" smtClean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char *</a:t>
            </a:r>
            <a:r>
              <a:rPr lang="en-US" b="1" dirty="0" err="1" smtClean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MyString</a:t>
            </a:r>
            <a:endParaRPr lang="en-US" b="1" dirty="0">
              <a:solidFill>
                <a:srgbClr val="FFFF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spcBef>
                <a:spcPts val="1200"/>
              </a:spcBef>
            </a:pPr>
            <a:r>
              <a:rPr lang="en-US" b="1" dirty="0" smtClean="0"/>
              <a:t>The preceding example will allow the declaration of strings, as pointers to char, like this:</a:t>
            </a:r>
            <a:br>
              <a:rPr lang="en-US" b="1" dirty="0" smtClean="0"/>
            </a:br>
            <a:r>
              <a:rPr lang="en-US" b="1" dirty="0" smtClean="0"/>
              <a:t>	</a:t>
            </a:r>
            <a:r>
              <a:rPr lang="en-US" b="1" dirty="0" err="1" smtClean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MyString</a:t>
            </a:r>
            <a:r>
              <a:rPr lang="en-US" b="1" dirty="0" smtClean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 err="1" smtClean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somestring</a:t>
            </a:r>
            <a:r>
              <a:rPr lang="en-US" b="1" dirty="0" smtClean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>
              <a:spcBef>
                <a:spcPts val="1200"/>
              </a:spcBef>
            </a:pPr>
            <a:r>
              <a:rPr lang="en-US" b="1" dirty="0" err="1" smtClean="0"/>
              <a:t>Typedefs</a:t>
            </a:r>
            <a:r>
              <a:rPr lang="en-US" b="1" dirty="0" smtClean="0"/>
              <a:t> just add a new name for an existing data type. They do not create </a:t>
            </a:r>
            <a:r>
              <a:rPr lang="en-US" b="1" i="1" dirty="0" smtClean="0"/>
              <a:t>new</a:t>
            </a:r>
            <a:r>
              <a:rPr lang="en-US" b="1" dirty="0" smtClean="0"/>
              <a:t> data types in any sense.</a:t>
            </a:r>
          </a:p>
          <a:p>
            <a:pPr marL="0" indent="0">
              <a:spcBef>
                <a:spcPts val="1200"/>
              </a:spcBef>
              <a:buNone/>
            </a:pPr>
            <a:endParaRPr lang="en-US" b="1" dirty="0" smtClean="0">
              <a:solidFill>
                <a:srgbClr val="FFFF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5094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442762" cy="1143000"/>
          </a:xfrm>
        </p:spPr>
        <p:txBody>
          <a:bodyPr/>
          <a:lstStyle/>
          <a:p>
            <a:r>
              <a:rPr lang="en-US" sz="3200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3200" dirty="0" err="1" smtClean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ypedef</a:t>
            </a:r>
            <a:r>
              <a:rPr lang="en-US" sz="3200" dirty="0" smtClean="0"/>
              <a:t> and </a:t>
            </a:r>
            <a:r>
              <a:rPr lang="en-US" sz="3200" dirty="0" err="1" smtClean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</a:t>
            </a:r>
            <a:endParaRPr lang="en-US" sz="3200" dirty="0">
              <a:solidFill>
                <a:srgbClr val="FFFF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1219200"/>
            <a:ext cx="8229600" cy="45720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200"/>
              </a:spcBef>
            </a:pPr>
            <a:r>
              <a:rPr lang="en-US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 err="1" smtClean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typedef</a:t>
            </a:r>
            <a:r>
              <a:rPr lang="en-US" b="1" dirty="0" smtClean="0"/>
              <a:t> is frequently used with structures to easily declare and use pointers to those structures, thusly: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en-US" sz="2000" b="1" dirty="0" err="1" smtClean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typedef</a:t>
            </a:r>
            <a:r>
              <a:rPr lang="en-US" sz="2000" b="1" dirty="0" smtClean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b="1" dirty="0" err="1" smtClean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</a:t>
            </a:r>
            <a:r>
              <a:rPr lang="en-US" sz="2000" b="1" dirty="0" smtClean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point {</a:t>
            </a:r>
            <a:r>
              <a:rPr lang="en-US" sz="2000" b="1" dirty="0" err="1" smtClean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000" b="1" dirty="0" smtClean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x; </a:t>
            </a:r>
            <a:r>
              <a:rPr lang="en-US" sz="2000" b="1" dirty="0" err="1" smtClean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000" b="1" dirty="0" smtClean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y;} Coordinates;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en-US" sz="2000" b="1" dirty="0" err="1" smtClean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typedef</a:t>
            </a:r>
            <a:r>
              <a:rPr lang="en-US" sz="2000" b="1" dirty="0" smtClean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Coordinates *2D_Coordinates;</a:t>
            </a:r>
          </a:p>
          <a:p>
            <a:pPr>
              <a:spcBef>
                <a:spcPts val="1200"/>
              </a:spcBef>
            </a:pPr>
            <a:r>
              <a:rPr lang="en-US" b="1" dirty="0" smtClean="0"/>
              <a:t>The previous code will first declare </a:t>
            </a:r>
            <a:r>
              <a:rPr lang="en-US" b="1" dirty="0" smtClean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Coordinates</a:t>
            </a:r>
            <a:r>
              <a:rPr lang="en-US" b="1" dirty="0" smtClean="0"/>
              <a:t> as an “alias” for </a:t>
            </a:r>
            <a:r>
              <a:rPr lang="en-US" b="1" dirty="0" err="1" smtClean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</a:t>
            </a:r>
            <a:r>
              <a:rPr lang="en-US" b="1" dirty="0" smtClean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point</a:t>
            </a:r>
            <a:r>
              <a:rPr lang="en-US" b="1" dirty="0" smtClean="0"/>
              <a:t>. This “alias” is then used to declare the variable </a:t>
            </a:r>
            <a:r>
              <a:rPr lang="en-US" b="1" dirty="0" smtClean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2D_Coordinates</a:t>
            </a:r>
            <a:r>
              <a:rPr lang="en-US" b="1" dirty="0" smtClean="0"/>
              <a:t> as a pointer to data type </a:t>
            </a:r>
            <a:r>
              <a:rPr lang="en-US" b="1" dirty="0" err="1" smtClean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</a:t>
            </a:r>
            <a:r>
              <a:rPr lang="en-US" b="1" dirty="0" smtClean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point</a:t>
            </a:r>
            <a:r>
              <a:rPr lang="en-US" b="1" dirty="0" smtClean="0"/>
              <a:t>.</a:t>
            </a:r>
          </a:p>
          <a:p>
            <a:pPr marL="0" indent="0">
              <a:spcBef>
                <a:spcPts val="1200"/>
              </a:spcBef>
              <a:buNone/>
            </a:pPr>
            <a:endParaRPr lang="en-US" b="1" dirty="0" smtClean="0">
              <a:solidFill>
                <a:srgbClr val="FFFF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58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442762" cy="1143000"/>
          </a:xfrm>
        </p:spPr>
        <p:txBody>
          <a:bodyPr/>
          <a:lstStyle/>
          <a:p>
            <a:r>
              <a:rPr lang="en-US" sz="3200" dirty="0" smtClean="0"/>
              <a:t>The </a:t>
            </a:r>
            <a:r>
              <a:rPr lang="en-US" sz="3200" dirty="0" smtClean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union</a:t>
            </a:r>
            <a:r>
              <a:rPr lang="en-US" sz="3200" dirty="0" smtClean="0"/>
              <a:t> declaration</a:t>
            </a:r>
            <a:endParaRPr lang="en-US" sz="3200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1219200"/>
            <a:ext cx="8229600" cy="4572000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200"/>
              </a:spcBef>
            </a:pPr>
            <a:r>
              <a:rPr lang="en-US" b="1" dirty="0" smtClean="0"/>
              <a:t>The statement union is used to declare overlapping member variables. That is, the memory storage for the members in a union overlap each other. This can be a powerful way to treat multiple variables as a single “block” of data storage. The syntax is nearly identical to </a:t>
            </a:r>
            <a:r>
              <a:rPr lang="en-US" b="1" dirty="0" err="1" smtClean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</a:t>
            </a:r>
            <a:r>
              <a:rPr lang="en-US" b="1" dirty="0" smtClean="0"/>
              <a:t>:</a:t>
            </a:r>
          </a:p>
          <a:p>
            <a:pPr>
              <a:spcBef>
                <a:spcPts val="1200"/>
              </a:spcBef>
            </a:pPr>
            <a:r>
              <a:rPr lang="en-US" b="1" dirty="0" smtClean="0"/>
              <a:t>Syntax: </a:t>
            </a:r>
            <a:r>
              <a:rPr lang="en-US" b="1" dirty="0" smtClean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union </a:t>
            </a:r>
            <a:r>
              <a:rPr lang="en-US" b="1" i="1" dirty="0" err="1" smtClean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structurename</a:t>
            </a:r>
            <a:endParaRPr lang="en-US" b="1" i="1" dirty="0" smtClean="0">
              <a:solidFill>
                <a:srgbClr val="FFFF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spcBef>
                <a:spcPts val="1200"/>
              </a:spcBef>
              <a:buNone/>
            </a:pPr>
            <a:r>
              <a:rPr lang="en-US" b="1" dirty="0" smtClean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{ </a:t>
            </a:r>
            <a:br>
              <a:rPr lang="en-US" b="1" dirty="0" smtClean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b="1" dirty="0" smtClean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</a:t>
            </a:r>
            <a:r>
              <a:rPr lang="en-US" b="1" i="1" dirty="0" smtClean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member1 type member1 name</a:t>
            </a:r>
            <a:r>
              <a:rPr lang="en-US" b="1" dirty="0" smtClean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br>
              <a:rPr lang="en-US" b="1" dirty="0" smtClean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b="1" dirty="0" smtClean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</a:t>
            </a:r>
            <a:r>
              <a:rPr lang="en-US" b="1" i="1" dirty="0" smtClean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member2 type member2 name</a:t>
            </a:r>
            <a:r>
              <a:rPr lang="en-US" b="1" dirty="0" smtClean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b="1" dirty="0" smtClean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b="1" dirty="0" smtClean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}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4900612"/>
            <a:ext cx="2493645" cy="178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4900612"/>
            <a:ext cx="3886200" cy="1807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8207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442762" cy="1143000"/>
          </a:xfrm>
        </p:spPr>
        <p:txBody>
          <a:bodyPr/>
          <a:lstStyle/>
          <a:p>
            <a:r>
              <a:rPr lang="en-US" sz="3200" dirty="0" smtClean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union</a:t>
            </a:r>
            <a:r>
              <a:rPr lang="en-US" sz="3200" dirty="0" smtClean="0"/>
              <a:t> and layered data structures</a:t>
            </a:r>
            <a:endParaRPr lang="en-US" sz="3200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1219200"/>
            <a:ext cx="8229600" cy="5486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200"/>
              </a:spcBef>
            </a:pPr>
            <a:r>
              <a:rPr lang="en-US" sz="1600" b="1" dirty="0" smtClean="0"/>
              <a:t>IP addresses, which are used to uniquely identify hosts on a computer network, consist of four integers. In fact, these integers are bytes, and can only hold values from 0-255. Separating the individual bytes with periods, to form a “dotted quad”, is what tells us we’re looking at an IP address:</a:t>
            </a:r>
            <a:br>
              <a:rPr lang="en-US" sz="1600" b="1" dirty="0" smtClean="0"/>
            </a:br>
            <a:r>
              <a:rPr lang="en-US" sz="1600" b="1" dirty="0" smtClean="0"/>
              <a:t>	172.12.9.223 or 192.168.127.252</a:t>
            </a:r>
            <a:endParaRPr lang="en-US" sz="1600" b="1" dirty="0"/>
          </a:p>
          <a:p>
            <a:pPr>
              <a:spcBef>
                <a:spcPts val="1200"/>
              </a:spcBef>
            </a:pPr>
            <a:r>
              <a:rPr lang="en-US" sz="1600" b="1" dirty="0" smtClean="0"/>
              <a:t>Internally, IP addresses are handled by nearly all computers as 4-byte integers. However, at the human/user level, we prefer to use those dotted quads.</a:t>
            </a:r>
          </a:p>
          <a:p>
            <a:pPr>
              <a:spcBef>
                <a:spcPts val="1200"/>
              </a:spcBef>
            </a:pPr>
            <a:r>
              <a:rPr lang="en-US" sz="1600" b="1" dirty="0" smtClean="0"/>
              <a:t>Unions are terribly useful for manipulating these:</a:t>
            </a:r>
            <a:br>
              <a:rPr lang="en-US" sz="1600" b="1" dirty="0" smtClean="0"/>
            </a:br>
            <a:r>
              <a:rPr lang="en-US" sz="1600" b="1" dirty="0" err="1" smtClean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</a:t>
            </a:r>
            <a:r>
              <a:rPr lang="en-US" sz="1600" b="1" dirty="0" smtClean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b="1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dotquad</a:t>
            </a:r>
            <a:r>
              <a:rPr lang="en-US" sz="1600" b="1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 byte quad1; byte quad2; byte quad3; byte quad4; }; </a:t>
            </a:r>
            <a:br>
              <a:rPr lang="en-US" sz="1600" b="1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union </a:t>
            </a:r>
            <a:r>
              <a:rPr lang="en-US" sz="1600" b="1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ipaddress</a:t>
            </a:r>
            <a:r>
              <a:rPr lang="en-US" sz="1600" b="1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1600" b="1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600" b="1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b="1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dotquad</a:t>
            </a:r>
            <a:r>
              <a:rPr lang="en-US" sz="1600" b="1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b="1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ipaddr</a:t>
            </a:r>
            <a:r>
              <a:rPr lang="en-US" sz="1600" b="1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600" b="1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uint32_t </a:t>
            </a:r>
            <a:r>
              <a:rPr lang="en-US" sz="1600" b="1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integer_address</a:t>
            </a:r>
            <a:r>
              <a:rPr lang="en-US" sz="1600" b="1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600" b="1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1" dirty="0" smtClean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>
              <a:spcBef>
                <a:spcPts val="1200"/>
              </a:spcBef>
            </a:pPr>
            <a:r>
              <a:rPr lang="en-US" sz="1600" b="1" dirty="0"/>
              <a:t>Note the separate declaration of </a:t>
            </a:r>
            <a:r>
              <a:rPr lang="en-US" sz="1600" b="1" dirty="0" err="1">
                <a:solidFill>
                  <a:srgbClr val="FFFF00"/>
                </a:solidFill>
              </a:rPr>
              <a:t>dotquad</a:t>
            </a:r>
            <a:r>
              <a:rPr lang="en-US" sz="1600" b="1" dirty="0"/>
              <a:t> to hold the individual bytes. This is necessary to ensure that the bytes of the IP address are stored </a:t>
            </a:r>
            <a:r>
              <a:rPr lang="en-US" sz="1600" b="1" i="1" dirty="0"/>
              <a:t>sequentially</a:t>
            </a:r>
            <a:r>
              <a:rPr lang="en-US" sz="1600" b="1" dirty="0"/>
              <a:t> in memory. If the bytes were declared “bare” in the union, then they would </a:t>
            </a:r>
            <a:r>
              <a:rPr lang="en-US" sz="1600" b="1" i="1" dirty="0"/>
              <a:t>all</a:t>
            </a:r>
            <a:r>
              <a:rPr lang="en-US" sz="1600" b="1" dirty="0"/>
              <a:t> </a:t>
            </a:r>
            <a:r>
              <a:rPr lang="en-US" sz="1600" b="1" i="1" dirty="0"/>
              <a:t>overlap each other </a:t>
            </a:r>
            <a:r>
              <a:rPr lang="en-US" sz="1600" b="1" dirty="0"/>
              <a:t>as well as the </a:t>
            </a:r>
            <a:r>
              <a:rPr lang="en-US" sz="1600" b="1" i="1" dirty="0"/>
              <a:t>first</a:t>
            </a:r>
            <a:r>
              <a:rPr lang="en-US" sz="1600" b="1" dirty="0"/>
              <a:t> byte of </a:t>
            </a:r>
            <a:r>
              <a:rPr lang="en-US" sz="1600" b="1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integer_address</a:t>
            </a:r>
            <a:r>
              <a:rPr lang="en-US" sz="1600" b="1" dirty="0" smtClean="0"/>
              <a:t>. This is an example of a layered or </a:t>
            </a:r>
            <a:r>
              <a:rPr lang="en-US" sz="1600" b="1" i="1" dirty="0" smtClean="0"/>
              <a:t>hierarchical</a:t>
            </a:r>
            <a:r>
              <a:rPr lang="en-US" sz="1600" b="1" dirty="0" smtClean="0"/>
              <a:t> data structure with more than one “level”.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634421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442762" cy="411162"/>
          </a:xfrm>
        </p:spPr>
        <p:txBody>
          <a:bodyPr/>
          <a:lstStyle/>
          <a:p>
            <a:r>
              <a:rPr lang="en-US" sz="3200" dirty="0" smtClean="0"/>
              <a:t>Storage Classes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62000"/>
            <a:ext cx="8229600" cy="5943600"/>
          </a:xfrm>
        </p:spPr>
        <p:txBody>
          <a:bodyPr>
            <a:noAutofit/>
          </a:bodyPr>
          <a:lstStyle/>
          <a:p>
            <a:pPr>
              <a:spcBef>
                <a:spcPts val="1200"/>
              </a:spcBef>
            </a:pPr>
            <a:r>
              <a:rPr lang="en-US" sz="1600" b="1" dirty="0" smtClean="0"/>
              <a:t>Auto</a:t>
            </a:r>
            <a:r>
              <a:rPr lang="en-US" sz="1600" dirty="0" smtClean="0"/>
              <a:t> – Default storage class for variables in functions. Used to declare dynamic allocation for the variable, in Arduino IDE compiler, does nothing, and is rarely if ever used.</a:t>
            </a:r>
          </a:p>
          <a:p>
            <a:pPr>
              <a:spcBef>
                <a:spcPts val="1200"/>
              </a:spcBef>
            </a:pPr>
            <a:r>
              <a:rPr lang="en-US" sz="1600" b="1" dirty="0" smtClean="0"/>
              <a:t>Register</a:t>
            </a:r>
            <a:r>
              <a:rPr lang="en-US" sz="1600" dirty="0" smtClean="0"/>
              <a:t> – Tells the compiler to store the variable in a microcontroller register rather than memory. This allows faster access and processing of the variable data, and thus faster execution. The compiler does this automagically, so it’s rarely used. </a:t>
            </a:r>
          </a:p>
          <a:p>
            <a:pPr>
              <a:spcBef>
                <a:spcPts val="1200"/>
              </a:spcBef>
            </a:pPr>
            <a:r>
              <a:rPr lang="en-US" sz="1600" b="1" dirty="0" smtClean="0"/>
              <a:t>Static</a:t>
            </a:r>
            <a:r>
              <a:rPr lang="en-US" sz="1600" dirty="0" smtClean="0"/>
              <a:t> </a:t>
            </a:r>
            <a:r>
              <a:rPr lang="en-US" sz="1600" dirty="0"/>
              <a:t>- variables </a:t>
            </a:r>
            <a:r>
              <a:rPr lang="en-US" sz="1600" dirty="0" smtClean="0"/>
              <a:t>declared in functions “die” </a:t>
            </a:r>
            <a:r>
              <a:rPr lang="en-US" sz="1600" dirty="0"/>
              <a:t>when you exit the function in which they </a:t>
            </a:r>
            <a:r>
              <a:rPr lang="en-US" sz="1600" dirty="0" smtClean="0"/>
              <a:t>are defined</a:t>
            </a:r>
            <a:r>
              <a:rPr lang="en-US" sz="1600" dirty="0"/>
              <a:t>. This means that each time the function is called, a new set of these variables is created. This also </a:t>
            </a:r>
            <a:r>
              <a:rPr lang="en-US" sz="1600" dirty="0" smtClean="0"/>
              <a:t>means that </a:t>
            </a:r>
            <a:r>
              <a:rPr lang="en-US" sz="1600" dirty="0"/>
              <a:t>any values for the variables in the function from the previous execution of the function’s code are lost</a:t>
            </a:r>
            <a:r>
              <a:rPr lang="en-US" sz="1600" dirty="0" smtClean="0"/>
              <a:t>. The </a:t>
            </a:r>
            <a:r>
              <a:rPr lang="en-US" sz="1600" dirty="0" smtClean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r>
              <a:rPr lang="en-US" sz="1600" dirty="0" smtClean="0"/>
              <a:t> storage class prevents this from happening and allows the variable contents to “persist” across function calls. You could also use a global variable to do the same thing, as all </a:t>
            </a:r>
            <a:r>
              <a:rPr lang="en-US" sz="1600" dirty="0" err="1" smtClean="0"/>
              <a:t>globals</a:t>
            </a:r>
            <a:r>
              <a:rPr lang="en-US" sz="1600" dirty="0" smtClean="0"/>
              <a:t> are static.</a:t>
            </a:r>
          </a:p>
          <a:p>
            <a:pPr>
              <a:spcBef>
                <a:spcPts val="1200"/>
              </a:spcBef>
            </a:pPr>
            <a:r>
              <a:rPr lang="en-US" sz="1600" b="1" dirty="0" smtClean="0"/>
              <a:t>Extern</a:t>
            </a:r>
            <a:r>
              <a:rPr lang="en-US" sz="1600" dirty="0" smtClean="0"/>
              <a:t> </a:t>
            </a:r>
            <a:r>
              <a:rPr lang="en-US" sz="1600" dirty="0"/>
              <a:t>- is a storage class modifier that tells the compiler that the variable is </a:t>
            </a:r>
            <a:r>
              <a:rPr lang="en-US" sz="1600" dirty="0" smtClean="0"/>
              <a:t>defined in </a:t>
            </a:r>
            <a:r>
              <a:rPr lang="en-US" sz="1600" dirty="0"/>
              <a:t>a different source code file </a:t>
            </a:r>
            <a:r>
              <a:rPr lang="en-US" sz="1600" dirty="0" smtClean="0"/>
              <a:t>but let’s </a:t>
            </a:r>
            <a:r>
              <a:rPr lang="en-US" sz="1600" dirty="0"/>
              <a:t>me use it in </a:t>
            </a:r>
            <a:r>
              <a:rPr lang="en-US" sz="1600" dirty="0" smtClean="0"/>
              <a:t>the current file as a variable of whatever type. Used in heavy-duty coding with multiple source files in a single project, which is Advanced Programming so not covered here.</a:t>
            </a:r>
          </a:p>
          <a:p>
            <a:pPr>
              <a:spcBef>
                <a:spcPts val="1200"/>
              </a:spcBef>
            </a:pPr>
            <a:r>
              <a:rPr lang="en-US" sz="1600" dirty="0" smtClean="0"/>
              <a:t>Syntax: </a:t>
            </a:r>
            <a:r>
              <a:rPr lang="en-US" sz="1600" dirty="0" smtClean="0">
                <a:solidFill>
                  <a:srgbClr val="00FFFF"/>
                </a:solidFill>
              </a:rPr>
              <a:t>[</a:t>
            </a:r>
            <a:r>
              <a:rPr lang="en-US" sz="1600" i="1" dirty="0" smtClean="0">
                <a:solidFill>
                  <a:srgbClr val="00FFFF"/>
                </a:solidFill>
              </a:rPr>
              <a:t>storage-class</a:t>
            </a:r>
            <a:r>
              <a:rPr lang="en-US" sz="1600" dirty="0" smtClean="0">
                <a:solidFill>
                  <a:srgbClr val="00FFFF"/>
                </a:solidFill>
              </a:rPr>
              <a:t>] </a:t>
            </a:r>
            <a:r>
              <a:rPr lang="en-US" sz="1600" i="1" dirty="0" smtClean="0">
                <a:solidFill>
                  <a:srgbClr val="00FFFF"/>
                </a:solidFill>
              </a:rPr>
              <a:t>data-type variable-name</a:t>
            </a:r>
            <a:r>
              <a:rPr lang="en-US" sz="1600" i="1" dirty="0" smtClean="0"/>
              <a:t/>
            </a:r>
            <a:br>
              <a:rPr lang="en-US" sz="1600" i="1" dirty="0" smtClean="0"/>
            </a:br>
            <a:r>
              <a:rPr lang="en-US" sz="1600" dirty="0" smtClean="0"/>
              <a:t>Example: </a:t>
            </a:r>
            <a:r>
              <a:rPr lang="en-US" sz="1600" dirty="0" smtClean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static </a:t>
            </a:r>
            <a:r>
              <a:rPr lang="en-US" sz="1600" dirty="0" err="1" smtClean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600" dirty="0" smtClean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err="1" smtClean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totalpixels</a:t>
            </a:r>
            <a:r>
              <a:rPr lang="en-US" sz="1600" dirty="0" smtClean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en-US" sz="1600" dirty="0" smtClean="0">
                <a:solidFill>
                  <a:srgbClr val="00FFFF"/>
                </a:solidFill>
              </a:rPr>
              <a:t>NOTE: The avr-objdump.exe </a:t>
            </a:r>
            <a:r>
              <a:rPr lang="en-US" sz="1600" dirty="0">
                <a:solidFill>
                  <a:srgbClr val="00FFFF"/>
                </a:solidFill>
              </a:rPr>
              <a:t>program </a:t>
            </a:r>
            <a:r>
              <a:rPr lang="en-US" sz="1600" dirty="0" smtClean="0">
                <a:solidFill>
                  <a:srgbClr val="00FFFF"/>
                </a:solidFill>
              </a:rPr>
              <a:t>and documentation exist in </a:t>
            </a:r>
            <a:r>
              <a:rPr lang="en-US" sz="1600" dirty="0">
                <a:solidFill>
                  <a:srgbClr val="00FFFF"/>
                </a:solidFill>
              </a:rPr>
              <a:t>the Tools directory </a:t>
            </a:r>
            <a:r>
              <a:rPr lang="en-US" sz="1600" dirty="0" smtClean="0">
                <a:solidFill>
                  <a:srgbClr val="00FFFF"/>
                </a:solidFill>
              </a:rPr>
              <a:t>for dumping AVR object </a:t>
            </a:r>
            <a:r>
              <a:rPr lang="en-US" sz="1600" dirty="0">
                <a:solidFill>
                  <a:srgbClr val="00FFFF"/>
                </a:solidFill>
              </a:rPr>
              <a:t>files </a:t>
            </a:r>
            <a:r>
              <a:rPr lang="en-US" sz="1600" dirty="0" smtClean="0">
                <a:solidFill>
                  <a:srgbClr val="00FFFF"/>
                </a:solidFill>
              </a:rPr>
              <a:t>to inspect </a:t>
            </a:r>
            <a:r>
              <a:rPr lang="en-US" sz="1600" dirty="0">
                <a:solidFill>
                  <a:srgbClr val="00FFFF"/>
                </a:solidFill>
              </a:rPr>
              <a:t>the generated code</a:t>
            </a:r>
            <a:r>
              <a:rPr lang="en-US" sz="1600" dirty="0" smtClean="0">
                <a:solidFill>
                  <a:srgbClr val="00FFFF"/>
                </a:solidFill>
              </a:rPr>
              <a:t>. </a:t>
            </a:r>
            <a:r>
              <a:rPr lang="en-US" sz="1600" dirty="0" err="1" smtClean="0">
                <a:solidFill>
                  <a:srgbClr val="00FFFF"/>
                </a:solidFill>
              </a:rPr>
              <a:t>Waaaaay</a:t>
            </a:r>
            <a:r>
              <a:rPr lang="en-US" sz="1600" dirty="0" smtClean="0">
                <a:solidFill>
                  <a:srgbClr val="00FFFF"/>
                </a:solidFill>
              </a:rPr>
              <a:t> beyond this class!!!</a:t>
            </a:r>
            <a:endParaRPr lang="en-US" sz="1600" dirty="0">
              <a:solidFill>
                <a:srgbClr val="00FFFF"/>
              </a:solidFill>
            </a:endParaRPr>
          </a:p>
          <a:p>
            <a:pPr>
              <a:spcBef>
                <a:spcPts val="1200"/>
              </a:spcBef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994902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Formal End of Lesson 2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510540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b="1" dirty="0" smtClean="0">
                <a:solidFill>
                  <a:srgbClr val="FFFF00"/>
                </a:solidFill>
              </a:rPr>
              <a:t>HOMEWORK</a:t>
            </a:r>
          </a:p>
          <a:p>
            <a:r>
              <a:rPr lang="en-US" sz="2800" b="1" dirty="0" smtClean="0">
                <a:solidFill>
                  <a:srgbClr val="FFFF00"/>
                </a:solidFill>
              </a:rPr>
              <a:t>Have a look at the new </a:t>
            </a:r>
            <a:r>
              <a:rPr lang="en-US" sz="2800" b="1" dirty="0" err="1" smtClean="0">
                <a:solidFill>
                  <a:srgbClr val="FFFF00"/>
                </a:solidFill>
              </a:rPr>
              <a:t>HackSpace</a:t>
            </a:r>
            <a:r>
              <a:rPr lang="en-US" sz="2800" b="1" dirty="0" smtClean="0">
                <a:solidFill>
                  <a:srgbClr val="FFFF00"/>
                </a:solidFill>
              </a:rPr>
              <a:t> magazines added to your flash drives!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 smtClean="0"/>
              <a:t>In next week’s exciting episode</a:t>
            </a:r>
          </a:p>
          <a:p>
            <a:pPr lvl="0"/>
            <a:r>
              <a:rPr lang="en-US" sz="2400" dirty="0"/>
              <a:t>Class Exercise: Using complex data structures</a:t>
            </a:r>
          </a:p>
          <a:p>
            <a:pPr lvl="0"/>
            <a:r>
              <a:rPr lang="en-US" sz="2400" dirty="0"/>
              <a:t>Introduction to linked lists</a:t>
            </a:r>
          </a:p>
          <a:p>
            <a:pPr lvl="0"/>
            <a:r>
              <a:rPr lang="en-US" sz="2400" dirty="0"/>
              <a:t>Linked list usage example</a:t>
            </a:r>
          </a:p>
          <a:p>
            <a:pPr lvl="0"/>
            <a:r>
              <a:rPr lang="en-US" sz="2400" dirty="0"/>
              <a:t>Bitmap font architecture review</a:t>
            </a:r>
          </a:p>
          <a:p>
            <a:pPr lvl="0"/>
            <a:r>
              <a:rPr lang="en-US" sz="2400" dirty="0" err="1"/>
              <a:t>MD_Parola</a:t>
            </a:r>
            <a:r>
              <a:rPr lang="en-US" sz="2400" dirty="0"/>
              <a:t> library font usage review</a:t>
            </a:r>
          </a:p>
          <a:p>
            <a:pPr lvl="0"/>
            <a:r>
              <a:rPr lang="en-US" sz="2400" dirty="0"/>
              <a:t>The </a:t>
            </a:r>
            <a:r>
              <a:rPr lang="en-US" sz="2400" dirty="0" err="1"/>
              <a:t>MD_Parola</a:t>
            </a:r>
            <a:r>
              <a:rPr lang="en-US" sz="2400" dirty="0"/>
              <a:t> font format</a:t>
            </a:r>
          </a:p>
          <a:p>
            <a:pPr lvl="0"/>
            <a:r>
              <a:rPr lang="en-US" sz="2400" dirty="0"/>
              <a:t>Designing your own fonts</a:t>
            </a:r>
          </a:p>
          <a:p>
            <a:pPr lvl="0"/>
            <a:r>
              <a:rPr lang="en-US" sz="2400" dirty="0"/>
              <a:t>Declaring your own fonts</a:t>
            </a:r>
          </a:p>
          <a:p>
            <a:pPr lvl="0"/>
            <a:r>
              <a:rPr lang="en-US" sz="2400" dirty="0"/>
              <a:t>Using your own fonts with </a:t>
            </a:r>
            <a:r>
              <a:rPr lang="en-US" sz="2400" dirty="0" err="1"/>
              <a:t>MD_Parola</a:t>
            </a:r>
            <a:endParaRPr lang="en-US" sz="2800" b="1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9171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563562"/>
          </a:xfrm>
        </p:spPr>
        <p:txBody>
          <a:bodyPr/>
          <a:lstStyle/>
          <a:p>
            <a:r>
              <a:rPr lang="en-US" sz="2800" dirty="0" smtClean="0"/>
              <a:t>Our Microcontroller: The </a:t>
            </a:r>
            <a:r>
              <a:rPr lang="en-US" sz="2800" dirty="0" err="1" smtClean="0"/>
              <a:t>WeMos</a:t>
            </a:r>
            <a:r>
              <a:rPr lang="en-US" sz="2800" dirty="0" smtClean="0"/>
              <a:t> D1 Mini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5800"/>
            <a:ext cx="9144000" cy="4894046"/>
          </a:xfrm>
          <a:prstGeom prst="rect">
            <a:avLst/>
          </a:prstGeom>
        </p:spPr>
      </p:pic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0" y="4483208"/>
            <a:ext cx="9144000" cy="1981200"/>
          </a:xfrm>
          <a:solidFill>
            <a:schemeClr val="bg1"/>
          </a:solidFill>
        </p:spPr>
        <p:txBody>
          <a:bodyPr anchor="ctr">
            <a:noAutofit/>
          </a:bodyPr>
          <a:lstStyle/>
          <a:p>
            <a:endParaRPr lang="en-US" sz="1200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sz="1200" b="1" dirty="0" err="1" smtClean="0">
                <a:solidFill>
                  <a:schemeClr val="tx1"/>
                </a:solidFill>
              </a:rPr>
              <a:t>Hilights</a:t>
            </a:r>
            <a:endParaRPr lang="en-US" sz="1200" b="1" dirty="0" smtClean="0">
              <a:solidFill>
                <a:schemeClr val="tx1"/>
              </a:solidFill>
            </a:endParaRPr>
          </a:p>
          <a:p>
            <a:r>
              <a:rPr lang="en-US" sz="1200" b="1" dirty="0" smtClean="0">
                <a:solidFill>
                  <a:schemeClr val="tx1"/>
                </a:solidFill>
              </a:rPr>
              <a:t>11 </a:t>
            </a:r>
            <a:r>
              <a:rPr lang="en-US" sz="1200" b="1" dirty="0">
                <a:solidFill>
                  <a:schemeClr val="tx1"/>
                </a:solidFill>
              </a:rPr>
              <a:t>digital </a:t>
            </a:r>
            <a:r>
              <a:rPr lang="en-US" sz="1200" b="1" dirty="0" smtClean="0">
                <a:solidFill>
                  <a:schemeClr val="tx1"/>
                </a:solidFill>
              </a:rPr>
              <a:t>IO: all are interrupt and </a:t>
            </a:r>
            <a:r>
              <a:rPr lang="en-US" sz="1200" b="1" dirty="0" err="1" smtClean="0">
                <a:solidFill>
                  <a:schemeClr val="tx1"/>
                </a:solidFill>
              </a:rPr>
              <a:t>pwm</a:t>
            </a:r>
            <a:r>
              <a:rPr lang="en-US" sz="1200" b="1" dirty="0" smtClean="0">
                <a:solidFill>
                  <a:schemeClr val="tx1"/>
                </a:solidFill>
              </a:rPr>
              <a:t> capable (except D0/GPIO16)</a:t>
            </a:r>
            <a:endParaRPr lang="en-US" sz="1200" b="1" dirty="0">
              <a:solidFill>
                <a:schemeClr val="tx1"/>
              </a:solidFill>
            </a:endParaRPr>
          </a:p>
          <a:p>
            <a:r>
              <a:rPr lang="en-US" sz="1200" b="1" dirty="0">
                <a:solidFill>
                  <a:schemeClr val="tx1"/>
                </a:solidFill>
              </a:rPr>
              <a:t>1 analog </a:t>
            </a:r>
            <a:r>
              <a:rPr lang="en-US" sz="1200" b="1" dirty="0" smtClean="0">
                <a:solidFill>
                  <a:schemeClr val="tx1"/>
                </a:solidFill>
              </a:rPr>
              <a:t>input (</a:t>
            </a:r>
            <a:r>
              <a:rPr lang="en-US" sz="1200" b="1" dirty="0">
                <a:solidFill>
                  <a:schemeClr val="tx1"/>
                </a:solidFill>
              </a:rPr>
              <a:t>3.2V max input</a:t>
            </a:r>
            <a:r>
              <a:rPr lang="en-US" sz="1200" b="1" dirty="0" smtClean="0">
                <a:solidFill>
                  <a:schemeClr val="tx1"/>
                </a:solidFill>
              </a:rPr>
              <a:t>): A0/ADC0</a:t>
            </a:r>
            <a:endParaRPr lang="en-US" sz="1200" b="1" dirty="0">
              <a:solidFill>
                <a:schemeClr val="tx1"/>
              </a:solidFill>
            </a:endParaRPr>
          </a:p>
          <a:p>
            <a:r>
              <a:rPr lang="en-US" sz="1200" b="1" dirty="0" smtClean="0">
                <a:solidFill>
                  <a:schemeClr val="tx1"/>
                </a:solidFill>
              </a:rPr>
              <a:t>Micro USB </a:t>
            </a:r>
            <a:r>
              <a:rPr lang="en-US" sz="1200" b="1" u="sng" dirty="0" smtClean="0">
                <a:solidFill>
                  <a:schemeClr val="tx1"/>
                </a:solidFill>
              </a:rPr>
              <a:t>or</a:t>
            </a:r>
            <a:r>
              <a:rPr lang="en-US" sz="1200" b="1" dirty="0" smtClean="0">
                <a:solidFill>
                  <a:schemeClr val="tx1"/>
                </a:solidFill>
              </a:rPr>
              <a:t> Type-C </a:t>
            </a:r>
            <a:r>
              <a:rPr lang="en-US" sz="1200" b="1" dirty="0">
                <a:solidFill>
                  <a:schemeClr val="tx1"/>
                </a:solidFill>
              </a:rPr>
              <a:t>USB </a:t>
            </a:r>
            <a:r>
              <a:rPr lang="en-US" sz="1200" b="1" dirty="0" smtClean="0">
                <a:solidFill>
                  <a:schemeClr val="tx1"/>
                </a:solidFill>
              </a:rPr>
              <a:t>Port (clones usually have micro USB)</a:t>
            </a:r>
            <a:endParaRPr lang="en-US" sz="1200" b="1" dirty="0">
              <a:solidFill>
                <a:schemeClr val="tx1"/>
              </a:solidFill>
            </a:endParaRPr>
          </a:p>
          <a:p>
            <a:r>
              <a:rPr lang="en-US" sz="1200" b="1" dirty="0" smtClean="0">
                <a:solidFill>
                  <a:schemeClr val="tx1"/>
                </a:solidFill>
              </a:rPr>
              <a:t>Two SPI interfaces (one is used for on-board flash memory), one I2C interface, two serial ports</a:t>
            </a:r>
          </a:p>
          <a:p>
            <a:r>
              <a:rPr lang="en-US" sz="1200" b="1" dirty="0" smtClean="0">
                <a:solidFill>
                  <a:schemeClr val="tx1"/>
                </a:solidFill>
              </a:rPr>
              <a:t>Built-in </a:t>
            </a:r>
            <a:r>
              <a:rPr lang="en-US" sz="1200" b="1" dirty="0" err="1" smtClean="0">
                <a:solidFill>
                  <a:schemeClr val="tx1"/>
                </a:solidFill>
              </a:rPr>
              <a:t>WiFi</a:t>
            </a:r>
            <a:r>
              <a:rPr lang="en-US" sz="1200" b="1" dirty="0" smtClean="0">
                <a:solidFill>
                  <a:schemeClr val="tx1"/>
                </a:solidFill>
              </a:rPr>
              <a:t> (client or standalone access point modes) and Bluetooth</a:t>
            </a:r>
            <a:endParaRPr lang="en-US" sz="1200" b="1" dirty="0">
              <a:solidFill>
                <a:schemeClr val="tx1"/>
              </a:solidFill>
            </a:endParaRPr>
          </a:p>
          <a:p>
            <a:r>
              <a:rPr lang="en-US" sz="1200" b="1" dirty="0">
                <a:solidFill>
                  <a:schemeClr val="tx1"/>
                </a:solidFill>
              </a:rPr>
              <a:t>Compatible with </a:t>
            </a:r>
            <a:r>
              <a:rPr lang="en-US" sz="1200" b="1" dirty="0" err="1">
                <a:solidFill>
                  <a:schemeClr val="tx1"/>
                </a:solidFill>
              </a:rPr>
              <a:t>MicroPython</a:t>
            </a:r>
            <a:r>
              <a:rPr lang="en-US" sz="1200" b="1" dirty="0">
                <a:solidFill>
                  <a:schemeClr val="tx1"/>
                </a:solidFill>
              </a:rPr>
              <a:t>, Arduino, </a:t>
            </a:r>
            <a:r>
              <a:rPr lang="en-US" sz="1200" b="1" dirty="0" err="1" smtClean="0">
                <a:solidFill>
                  <a:schemeClr val="tx1"/>
                </a:solidFill>
              </a:rPr>
              <a:t>NodeMCU</a:t>
            </a:r>
            <a:endParaRPr lang="en-US" sz="1200" b="1" dirty="0" smtClean="0">
              <a:solidFill>
                <a:schemeClr val="tx1"/>
              </a:solidFill>
            </a:endParaRPr>
          </a:p>
          <a:p>
            <a:r>
              <a:rPr lang="en-US" sz="1200" b="1" dirty="0" smtClean="0">
                <a:solidFill>
                  <a:schemeClr val="tx1"/>
                </a:solidFill>
              </a:rPr>
              <a:t>Uses the CH340 USB-to-serial driver (installation usually needed on Windows)</a:t>
            </a:r>
          </a:p>
          <a:p>
            <a:r>
              <a:rPr lang="en-US" sz="1200" b="1" dirty="0" smtClean="0">
                <a:solidFill>
                  <a:schemeClr val="tx1"/>
                </a:solidFill>
              </a:rPr>
              <a:t>Extremely low cost (</a:t>
            </a:r>
            <a:r>
              <a:rPr lang="en-US" sz="1200" b="1" dirty="0" err="1" smtClean="0">
                <a:solidFill>
                  <a:schemeClr val="tx1"/>
                </a:solidFill>
              </a:rPr>
              <a:t>approx</a:t>
            </a:r>
            <a:r>
              <a:rPr lang="en-US" sz="1200" b="1" dirty="0" smtClean="0">
                <a:solidFill>
                  <a:schemeClr val="tx1"/>
                </a:solidFill>
              </a:rPr>
              <a:t> $3.00 US on Amazon; one of the two least expensive components in your kits)</a:t>
            </a:r>
          </a:p>
          <a:p>
            <a:endParaRPr lang="en-US" sz="1200" dirty="0" smtClean="0">
              <a:solidFill>
                <a:schemeClr val="tx1"/>
              </a:solidFill>
            </a:endParaRPr>
          </a:p>
          <a:p>
            <a:endParaRPr lang="en-US" sz="1200" dirty="0" smtClean="0">
              <a:solidFill>
                <a:schemeClr val="tx1"/>
              </a:solidFill>
              <a:latin typeface="Arial Unicode MS"/>
              <a:ea typeface="Arial Unicode MS"/>
              <a:cs typeface="Arial Unicode MS"/>
              <a:sym typeface="Wingdings"/>
            </a:endParaRPr>
          </a:p>
        </p:txBody>
      </p:sp>
    </p:spTree>
    <p:extLst>
      <p:ext uri="{BB962C8B-B14F-4D97-AF65-F5344CB8AC3E}">
        <p14:creationId xmlns:p14="http://schemas.microsoft.com/office/powerpoint/2010/main" val="2526108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74638"/>
            <a:ext cx="8610600" cy="487362"/>
          </a:xfrm>
        </p:spPr>
        <p:txBody>
          <a:bodyPr/>
          <a:lstStyle/>
          <a:p>
            <a:r>
              <a:rPr lang="en-US" sz="3200" dirty="0" smtClean="0"/>
              <a:t>SEICHE LED Display Architecture</a:t>
            </a:r>
            <a:endParaRPr lang="en-US" sz="3200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5105400"/>
            <a:ext cx="8229600" cy="15240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spcBef>
                <a:spcPts val="0"/>
              </a:spcBef>
            </a:pPr>
            <a:r>
              <a:rPr lang="en-US" sz="1800" dirty="0" smtClean="0"/>
              <a:t>Red MAX7219 8x32 LED matrix display (SPI)</a:t>
            </a:r>
          </a:p>
          <a:p>
            <a:pPr marL="0">
              <a:spcBef>
                <a:spcPts val="0"/>
              </a:spcBef>
            </a:pPr>
            <a:r>
              <a:rPr lang="en-US" sz="1800" dirty="0" smtClean="0"/>
              <a:t>ZS-042 real-time clock module (I2C)</a:t>
            </a:r>
          </a:p>
          <a:p>
            <a:pPr marL="0">
              <a:spcBef>
                <a:spcPts val="0"/>
              </a:spcBef>
            </a:pPr>
            <a:r>
              <a:rPr lang="en-US" sz="1800" dirty="0" smtClean="0"/>
              <a:t>BMP280 Temperature and Pressure Sensor (I2C)</a:t>
            </a:r>
          </a:p>
          <a:p>
            <a:pPr marL="0">
              <a:spcBef>
                <a:spcPts val="0"/>
              </a:spcBef>
            </a:pPr>
            <a:r>
              <a:rPr lang="en-US" sz="1800" dirty="0" smtClean="0"/>
              <a:t>Piezoelectric speaker (PWM)</a:t>
            </a:r>
          </a:p>
          <a:p>
            <a:pPr marL="0">
              <a:spcBef>
                <a:spcPts val="0"/>
              </a:spcBef>
            </a:pPr>
            <a:r>
              <a:rPr lang="en-US" sz="1800" dirty="0" smtClean="0"/>
              <a:t>10K</a:t>
            </a:r>
            <a:r>
              <a:rPr lang="el-GR" sz="1800" dirty="0" smtClean="0">
                <a:latin typeface="Arial Unicode MS"/>
                <a:ea typeface="Arial Unicode MS"/>
                <a:cs typeface="Arial Unicode MS"/>
              </a:rPr>
              <a:t>Ω</a:t>
            </a:r>
            <a:r>
              <a:rPr lang="en-US" sz="1800" dirty="0" smtClean="0"/>
              <a:t> Potentiometer (Analog-to-Digital Converter)</a:t>
            </a:r>
          </a:p>
          <a:p>
            <a:pPr marL="0">
              <a:spcBef>
                <a:spcPts val="0"/>
              </a:spcBef>
            </a:pPr>
            <a:r>
              <a:rPr lang="en-US" sz="1800" dirty="0" smtClean="0"/>
              <a:t>Button (Pullup and interrupt)</a:t>
            </a:r>
          </a:p>
          <a:p>
            <a:pPr marL="0">
              <a:spcBef>
                <a:spcPts val="0"/>
              </a:spcBef>
            </a:pPr>
            <a:endParaRPr lang="en-US" sz="24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914400"/>
            <a:ext cx="8267700" cy="3952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65573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411162"/>
          </a:xfrm>
        </p:spPr>
        <p:txBody>
          <a:bodyPr/>
          <a:lstStyle/>
          <a:p>
            <a:r>
              <a:rPr lang="en-US" b="1" dirty="0" err="1">
                <a:latin typeface="Consolas" panose="020B0609020204030204" pitchFamily="49" charset="0"/>
                <a:cs typeface="Consolas" panose="020B0609020204030204" pitchFamily="49" charset="0"/>
              </a:rPr>
              <a:t>s</a:t>
            </a:r>
            <a:r>
              <a:rPr lang="en-US" b="1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dirty="0" smtClean="0"/>
              <a:t> Function Syntax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533400"/>
            <a:ext cx="8686800" cy="6019800"/>
          </a:xfrm>
        </p:spPr>
        <p:txBody>
          <a:bodyPr>
            <a:noAutofit/>
          </a:bodyPr>
          <a:lstStyle/>
          <a:p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s</a:t>
            </a:r>
            <a:r>
              <a:rPr lang="en-US" sz="24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sz="2400" dirty="0" smtClean="0"/>
              <a:t>’s formal syntax is:</a:t>
            </a:r>
            <a:br>
              <a:rPr lang="en-US" sz="2400" dirty="0" smtClean="0"/>
            </a:br>
            <a:r>
              <a:rPr lang="en-US" sz="2400" b="1" dirty="0" err="1" smtClean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sprintf</a:t>
            </a:r>
            <a:r>
              <a:rPr lang="en-US" sz="2400" b="1" dirty="0" smtClean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400" dirty="0" smtClean="0"/>
              <a:t>char *</a:t>
            </a:r>
            <a:r>
              <a:rPr lang="en-US" sz="2400" b="1" dirty="0" smtClean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buffer</a:t>
            </a:r>
            <a:r>
              <a:rPr lang="en-US" sz="2400" dirty="0" smtClean="0"/>
              <a:t>, </a:t>
            </a:r>
            <a:r>
              <a:rPr lang="en-US" sz="2400" dirty="0" err="1" smtClean="0"/>
              <a:t>const</a:t>
            </a:r>
            <a:r>
              <a:rPr lang="en-US" sz="2400" dirty="0" smtClean="0"/>
              <a:t> char *</a:t>
            </a:r>
            <a:r>
              <a:rPr lang="en-US" sz="2400" b="1" dirty="0" smtClean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format</a:t>
            </a:r>
            <a:r>
              <a:rPr lang="en-US" sz="2400" dirty="0" smtClean="0"/>
              <a:t>, </a:t>
            </a:r>
            <a:r>
              <a:rPr lang="en-US" sz="2400" i="1" dirty="0" smtClean="0">
                <a:solidFill>
                  <a:srgbClr val="FFFF00"/>
                </a:solidFill>
              </a:rPr>
              <a:t>variable list</a:t>
            </a:r>
            <a:r>
              <a:rPr lang="en-US" sz="2400" b="1" dirty="0" smtClean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2400" b="1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en-US" sz="2400" b="1" dirty="0" smtClean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uffer</a:t>
            </a:r>
            <a:r>
              <a:rPr lang="en-US" sz="2400" dirty="0" smtClean="0"/>
              <a:t> is an array of type char (the parameter when passed can also be a pointer [address</a:t>
            </a:r>
            <a:r>
              <a:rPr lang="en-US" sz="2400" dirty="0"/>
              <a:t>]</a:t>
            </a:r>
            <a:r>
              <a:rPr lang="en-US" sz="2400" dirty="0" smtClean="0"/>
              <a:t> for such an array) which will contain the formatted output of the function</a:t>
            </a:r>
          </a:p>
          <a:p>
            <a:r>
              <a:rPr lang="en-US" sz="2400" b="1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</a:t>
            </a:r>
            <a:r>
              <a:rPr lang="en-US" sz="2400" b="1" dirty="0" smtClean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ormat</a:t>
            </a:r>
            <a:r>
              <a:rPr lang="en-US" sz="2400" dirty="0" smtClean="0"/>
              <a:t> is an unmodifiable (constant) array of char containing the format descriptors for all variables subsequently passed to the function, which is to say, it’s the </a:t>
            </a:r>
            <a:r>
              <a:rPr lang="en-US" sz="2400" i="1" dirty="0" smtClean="0"/>
              <a:t>format string</a:t>
            </a:r>
            <a:r>
              <a:rPr lang="en-US" sz="2400" dirty="0" smtClean="0"/>
              <a:t>.</a:t>
            </a:r>
          </a:p>
          <a:p>
            <a:r>
              <a:rPr lang="en-US" sz="2400" dirty="0" smtClean="0"/>
              <a:t>The variable list are just the comma separated variables that are to be formatted</a:t>
            </a:r>
          </a:p>
          <a:p>
            <a:r>
              <a:rPr lang="en-US" sz="2400" dirty="0" smtClean="0"/>
              <a:t>All variables passed in a single call to </a:t>
            </a:r>
            <a:r>
              <a:rPr lang="en-US" sz="24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sprintf</a:t>
            </a:r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sz="2400" dirty="0" smtClean="0"/>
              <a:t> are combined into a single output string</a:t>
            </a:r>
          </a:p>
          <a:p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s</a:t>
            </a:r>
            <a:r>
              <a:rPr lang="en-US" sz="24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sz="2400" dirty="0" smtClean="0"/>
              <a:t> automagically puts a terminating NULL (\0) at the end of the ASCII output</a:t>
            </a:r>
          </a:p>
          <a:p>
            <a:endParaRPr lang="en-US" sz="2400" dirty="0" smtClean="0"/>
          </a:p>
          <a:p>
            <a:endParaRPr lang="en-US" sz="2000" dirty="0" smtClean="0"/>
          </a:p>
        </p:txBody>
      </p:sp>
      <p:sp>
        <p:nvSpPr>
          <p:cNvPr id="4" name="AutoShape 2" descr="Types of Sound Waves | theDAWstudio.com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 descr="Pulse Width Modulation (PWM) - Generation, Applications and Advantages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848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411162"/>
          </a:xfrm>
        </p:spPr>
        <p:txBody>
          <a:bodyPr/>
          <a:lstStyle/>
          <a:p>
            <a:r>
              <a:rPr lang="en-US" b="1" dirty="0" err="1">
                <a:latin typeface="Consolas" panose="020B0609020204030204" pitchFamily="49" charset="0"/>
                <a:cs typeface="Consolas" panose="020B0609020204030204" pitchFamily="49" charset="0"/>
              </a:rPr>
              <a:t>s</a:t>
            </a:r>
            <a:r>
              <a:rPr lang="en-US" b="1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dirty="0" smtClean="0"/>
              <a:t> </a:t>
            </a:r>
            <a:r>
              <a:rPr lang="en-US" dirty="0"/>
              <a:t>F</a:t>
            </a:r>
            <a:r>
              <a:rPr lang="en-US" dirty="0" smtClean="0"/>
              <a:t>ormat </a:t>
            </a:r>
            <a:r>
              <a:rPr lang="en-US" dirty="0"/>
              <a:t>S</a:t>
            </a:r>
            <a:r>
              <a:rPr lang="en-US" dirty="0" smtClean="0"/>
              <a:t>trings</a:t>
            </a:r>
            <a:endParaRPr lang="en-US" dirty="0"/>
          </a:p>
        </p:txBody>
      </p:sp>
      <p:sp>
        <p:nvSpPr>
          <p:cNvPr id="4" name="AutoShape 2" descr="Types of Sound Waves | theDAWstudio.com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 descr="Pulse Width Modulation (PWM) - Generation, Applications and Advantages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52400" y="959922"/>
            <a:ext cx="8686800" cy="1173678"/>
          </a:xfrm>
        </p:spPr>
        <p:txBody>
          <a:bodyPr>
            <a:noAutofit/>
          </a:bodyPr>
          <a:lstStyle/>
          <a:p>
            <a:r>
              <a:rPr lang="en-US" sz="2000" b="1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sprintf</a:t>
            </a:r>
            <a:r>
              <a:rPr lang="en-US" sz="20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sz="2000" b="1" dirty="0" smtClean="0"/>
              <a:t> format strings contain conversion specifiers that specify how each individual variable is to be converted</a:t>
            </a:r>
          </a:p>
          <a:p>
            <a:r>
              <a:rPr lang="en-US" sz="20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s</a:t>
            </a:r>
            <a:r>
              <a:rPr lang="en-US" sz="2000" b="1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0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sz="2000" b="1" dirty="0" smtClean="0"/>
              <a:t> conversion specifiers have the following general syntax (all begin with a percent-sign):</a:t>
            </a:r>
          </a:p>
          <a:p>
            <a:pPr marL="0" indent="0">
              <a:buNone/>
            </a:pPr>
            <a:r>
              <a:rPr lang="en-US" sz="1800" b="1" dirty="0" smtClean="0">
                <a:solidFill>
                  <a:srgbClr val="00FFFF"/>
                </a:solidFill>
              </a:rPr>
              <a:t>    %[flags][minimum field width][.][precision][length][conversion character]</a:t>
            </a:r>
          </a:p>
          <a:p>
            <a:pPr marL="0" indent="0">
              <a:buNone/>
            </a:pPr>
            <a:endParaRPr lang="en-US" sz="1000" b="1" dirty="0" smtClean="0">
              <a:solidFill>
                <a:srgbClr val="00FFFF"/>
              </a:solidFill>
            </a:endParaRPr>
          </a:p>
          <a:p>
            <a:pPr lvl="1"/>
            <a:r>
              <a:rPr lang="en-US" sz="1600" b="1" dirty="0" smtClean="0"/>
              <a:t>% - special token that indicates the start of a conversion specifier</a:t>
            </a:r>
          </a:p>
          <a:p>
            <a:pPr lvl="1"/>
            <a:r>
              <a:rPr lang="en-US" sz="1600" b="1" dirty="0" smtClean="0"/>
              <a:t>Flags – these modify the behavior of the specification</a:t>
            </a:r>
          </a:p>
          <a:p>
            <a:pPr lvl="1"/>
            <a:r>
              <a:rPr lang="en-US" sz="1600" b="1" dirty="0" err="1" smtClean="0"/>
              <a:t>Minumum</a:t>
            </a:r>
            <a:r>
              <a:rPr lang="en-US" sz="1600" b="1" dirty="0" smtClean="0"/>
              <a:t> field width – as it says on the tin; this the minimum number of characters to be converted</a:t>
            </a:r>
          </a:p>
          <a:p>
            <a:pPr lvl="1"/>
            <a:r>
              <a:rPr lang="en-US" sz="1600" b="1" dirty="0" smtClean="0"/>
              <a:t>. – The period is a separator between field width and precision</a:t>
            </a:r>
          </a:p>
          <a:p>
            <a:pPr lvl="1"/>
            <a:r>
              <a:rPr lang="en-US" sz="1600" b="1" dirty="0" smtClean="0"/>
              <a:t>Precision – means one of the following depending on the variable type and conversion specifier</a:t>
            </a:r>
          </a:p>
          <a:p>
            <a:pPr lvl="2"/>
            <a:r>
              <a:rPr lang="en-US" sz="1200" b="1" dirty="0" smtClean="0"/>
              <a:t>The maximum number of characters to be generated from a string</a:t>
            </a:r>
          </a:p>
          <a:p>
            <a:pPr lvl="2"/>
            <a:r>
              <a:rPr lang="en-US" sz="1200" b="1" dirty="0"/>
              <a:t>T</a:t>
            </a:r>
            <a:r>
              <a:rPr lang="en-US" sz="1200" b="1" dirty="0" smtClean="0"/>
              <a:t>he number of digits after the decimal point for type float conversions (e, E, or f)</a:t>
            </a:r>
          </a:p>
          <a:p>
            <a:pPr lvl="2"/>
            <a:r>
              <a:rPr lang="en-US" sz="1200" b="1" dirty="0"/>
              <a:t>T</a:t>
            </a:r>
            <a:r>
              <a:rPr lang="en-US" sz="1200" b="1" dirty="0" smtClean="0"/>
              <a:t>he zero-filled minimum number of digits for an integer</a:t>
            </a:r>
          </a:p>
          <a:p>
            <a:pPr lvl="1"/>
            <a:r>
              <a:rPr lang="en-US" sz="1600" b="1" dirty="0" smtClean="0"/>
              <a:t>Conversion character – A single character which determines the output type of the conversion specifier; a single character that specifies the type of output format for the corresponding data or variable</a:t>
            </a:r>
          </a:p>
        </p:txBody>
      </p:sp>
    </p:spTree>
    <p:extLst>
      <p:ext uri="{BB962C8B-B14F-4D97-AF65-F5344CB8AC3E}">
        <p14:creationId xmlns:p14="http://schemas.microsoft.com/office/powerpoint/2010/main" val="2117810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6038"/>
            <a:ext cx="8229600" cy="563562"/>
          </a:xfrm>
        </p:spPr>
        <p:txBody>
          <a:bodyPr/>
          <a:lstStyle/>
          <a:p>
            <a:r>
              <a:rPr lang="en-US" sz="2800" dirty="0" smtClean="0"/>
              <a:t>Lesson Plan Overview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609600"/>
            <a:ext cx="4267200" cy="60960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000" b="1" dirty="0"/>
              <a:t>Lesson </a:t>
            </a:r>
            <a:r>
              <a:rPr lang="en-US" sz="1000" b="1" dirty="0" smtClean="0"/>
              <a:t>1: </a:t>
            </a:r>
            <a:r>
              <a:rPr lang="en-US" sz="1000" b="1" dirty="0" smtClean="0"/>
              <a:t>7Feb23 – Review, Addressing, and Pointers</a:t>
            </a:r>
            <a:endParaRPr lang="en-US" sz="1000" dirty="0"/>
          </a:p>
          <a:p>
            <a:pPr lvl="0"/>
            <a:r>
              <a:rPr lang="en-US" sz="900" dirty="0" smtClean="0"/>
              <a:t>Overview </a:t>
            </a:r>
            <a:r>
              <a:rPr lang="en-US" sz="900" dirty="0"/>
              <a:t>of lesson plan</a:t>
            </a:r>
          </a:p>
          <a:p>
            <a:pPr lvl="0"/>
            <a:r>
              <a:rPr lang="en-US" sz="900" dirty="0" smtClean="0"/>
              <a:t>Class Exercise: Validation of sketch uploading</a:t>
            </a:r>
          </a:p>
          <a:p>
            <a:pPr lvl="0"/>
            <a:r>
              <a:rPr lang="en-US" sz="900" dirty="0" smtClean="0"/>
              <a:t>Class Exercise: Validation of binary create and upload</a:t>
            </a:r>
          </a:p>
          <a:p>
            <a:pPr lvl="0"/>
            <a:r>
              <a:rPr lang="en-US" sz="900" dirty="0" smtClean="0"/>
              <a:t>More on the Preprocessor</a:t>
            </a:r>
          </a:p>
          <a:p>
            <a:pPr lvl="0"/>
            <a:r>
              <a:rPr lang="en-US" sz="900" dirty="0" smtClean="0"/>
              <a:t>Memory Organization and Variables</a:t>
            </a:r>
          </a:p>
          <a:p>
            <a:r>
              <a:rPr lang="en-US" sz="900" dirty="0" smtClean="0"/>
              <a:t>Review of addressing and pointers</a:t>
            </a:r>
            <a:endParaRPr lang="en-US" sz="900" dirty="0"/>
          </a:p>
          <a:p>
            <a:pPr lvl="0"/>
            <a:r>
              <a:rPr lang="en-US" sz="900" dirty="0"/>
              <a:t>Using pointers </a:t>
            </a:r>
            <a:r>
              <a:rPr lang="en-US" sz="900" dirty="0" smtClean="0"/>
              <a:t>to </a:t>
            </a:r>
            <a:r>
              <a:rPr lang="en-US" sz="900" dirty="0"/>
              <a:t>variables</a:t>
            </a:r>
          </a:p>
          <a:p>
            <a:r>
              <a:rPr lang="en-US" sz="900" dirty="0"/>
              <a:t>Declaring pointers in function </a:t>
            </a:r>
            <a:r>
              <a:rPr lang="en-US" sz="900" dirty="0" smtClean="0"/>
              <a:t>calls</a:t>
            </a:r>
            <a:endParaRPr lang="en-US" sz="900" dirty="0"/>
          </a:p>
          <a:p>
            <a:pPr lvl="0"/>
            <a:r>
              <a:rPr lang="en-US" sz="900" dirty="0" smtClean="0"/>
              <a:t>Call-by-value Function Calls</a:t>
            </a:r>
          </a:p>
          <a:p>
            <a:pPr lvl="0"/>
            <a:r>
              <a:rPr lang="en-US" sz="900" dirty="0" smtClean="0"/>
              <a:t>Call-by-reference Function Calls</a:t>
            </a:r>
          </a:p>
          <a:p>
            <a:pPr marL="0" indent="0">
              <a:buNone/>
            </a:pPr>
            <a:r>
              <a:rPr lang="en-US" sz="1000" b="1" dirty="0" smtClean="0"/>
              <a:t>Lesson </a:t>
            </a:r>
            <a:r>
              <a:rPr lang="en-US" sz="1000" b="1" dirty="0" smtClean="0"/>
              <a:t>2: </a:t>
            </a:r>
            <a:r>
              <a:rPr lang="en-US" sz="1000" b="1" dirty="0" smtClean="0"/>
              <a:t>14Feb23 </a:t>
            </a:r>
            <a:r>
              <a:rPr lang="en-US" sz="1000" b="1" dirty="0"/>
              <a:t>– </a:t>
            </a:r>
            <a:r>
              <a:rPr lang="en-US" sz="1000" b="1" dirty="0" smtClean="0"/>
              <a:t>More Gory Details</a:t>
            </a:r>
            <a:endParaRPr lang="en-US" sz="1000" dirty="0"/>
          </a:p>
          <a:p>
            <a:r>
              <a:rPr lang="en-US" sz="900" dirty="0" smtClean="0"/>
              <a:t>Class Exercise: Call-by-reference variables</a:t>
            </a:r>
          </a:p>
          <a:p>
            <a:r>
              <a:rPr lang="en-US" sz="900" dirty="0" smtClean="0"/>
              <a:t>Introduction </a:t>
            </a:r>
            <a:r>
              <a:rPr lang="en-US" sz="900" dirty="0"/>
              <a:t>to Complex Data </a:t>
            </a:r>
            <a:r>
              <a:rPr lang="en-US" sz="900" dirty="0" smtClean="0"/>
              <a:t>Structures</a:t>
            </a:r>
            <a:endParaRPr lang="en-US" sz="900" dirty="0"/>
          </a:p>
          <a:p>
            <a:pPr lvl="0"/>
            <a:r>
              <a:rPr lang="en-US" sz="900" dirty="0" smtClean="0"/>
              <a:t>Using complex data structures</a:t>
            </a:r>
          </a:p>
          <a:p>
            <a:pPr lvl="0"/>
            <a:r>
              <a:rPr lang="en-US" sz="900" dirty="0" smtClean="0"/>
              <a:t>Storage declarations and Arduino</a:t>
            </a:r>
            <a:endParaRPr lang="en-US" sz="1000" dirty="0" smtClean="0"/>
          </a:p>
          <a:p>
            <a:pPr marL="0" indent="0">
              <a:buNone/>
            </a:pPr>
            <a:r>
              <a:rPr lang="en-US" sz="1000" b="1" dirty="0"/>
              <a:t>Lesson </a:t>
            </a:r>
            <a:r>
              <a:rPr lang="en-US" sz="1000" b="1" dirty="0" smtClean="0"/>
              <a:t>3: </a:t>
            </a:r>
            <a:r>
              <a:rPr lang="en-US" sz="1000" b="1" dirty="0" smtClean="0"/>
              <a:t>21Feb23 </a:t>
            </a:r>
            <a:r>
              <a:rPr lang="en-US" sz="1000" b="1" dirty="0"/>
              <a:t>– </a:t>
            </a:r>
            <a:r>
              <a:rPr lang="en-US" sz="1000" b="1" dirty="0" smtClean="0"/>
              <a:t>Fonts Redux</a:t>
            </a:r>
            <a:endParaRPr lang="en-US" sz="1000" dirty="0"/>
          </a:p>
          <a:p>
            <a:pPr lvl="0"/>
            <a:r>
              <a:rPr lang="en-US" sz="900" dirty="0"/>
              <a:t>Class Exercise: </a:t>
            </a:r>
            <a:r>
              <a:rPr lang="en-US" sz="900" dirty="0" smtClean="0"/>
              <a:t>Using complex </a:t>
            </a:r>
            <a:r>
              <a:rPr lang="en-US" sz="900" dirty="0"/>
              <a:t>data structures</a:t>
            </a:r>
          </a:p>
          <a:p>
            <a:pPr lvl="0"/>
            <a:r>
              <a:rPr lang="en-US" sz="900" dirty="0"/>
              <a:t>Introduction to linked lists</a:t>
            </a:r>
          </a:p>
          <a:p>
            <a:pPr lvl="0"/>
            <a:r>
              <a:rPr lang="en-US" sz="900" dirty="0"/>
              <a:t>Linked list usage example</a:t>
            </a:r>
          </a:p>
          <a:p>
            <a:pPr lvl="0"/>
            <a:r>
              <a:rPr lang="en-US" sz="900" dirty="0" smtClean="0"/>
              <a:t>Bitmap font architecture review</a:t>
            </a:r>
          </a:p>
          <a:p>
            <a:pPr lvl="0"/>
            <a:r>
              <a:rPr lang="en-US" sz="900" dirty="0" err="1" smtClean="0"/>
              <a:t>MD_Parola</a:t>
            </a:r>
            <a:r>
              <a:rPr lang="en-US" sz="900" dirty="0" smtClean="0"/>
              <a:t> library font usage review</a:t>
            </a:r>
          </a:p>
          <a:p>
            <a:pPr lvl="0"/>
            <a:r>
              <a:rPr lang="en-US" sz="900" dirty="0" smtClean="0"/>
              <a:t>The </a:t>
            </a:r>
            <a:r>
              <a:rPr lang="en-US" sz="900" dirty="0" err="1" smtClean="0"/>
              <a:t>MD_Parola</a:t>
            </a:r>
            <a:r>
              <a:rPr lang="en-US" sz="900" dirty="0" smtClean="0"/>
              <a:t> font format</a:t>
            </a:r>
          </a:p>
          <a:p>
            <a:pPr lvl="0"/>
            <a:r>
              <a:rPr lang="en-US" sz="900" dirty="0" smtClean="0"/>
              <a:t>Designing your own fonts</a:t>
            </a:r>
          </a:p>
          <a:p>
            <a:pPr lvl="0"/>
            <a:r>
              <a:rPr lang="en-US" sz="900" dirty="0" smtClean="0"/>
              <a:t>Declaring your own fonts</a:t>
            </a:r>
          </a:p>
          <a:p>
            <a:pPr lvl="0"/>
            <a:r>
              <a:rPr lang="en-US" sz="900" dirty="0" smtClean="0"/>
              <a:t>Using your own fonts with </a:t>
            </a:r>
            <a:r>
              <a:rPr lang="en-US" sz="900" dirty="0" err="1" smtClean="0"/>
              <a:t>MD_Parola</a:t>
            </a:r>
            <a:endParaRPr lang="en-US" sz="1000" b="1" dirty="0" smtClean="0"/>
          </a:p>
          <a:p>
            <a:pPr marL="0" indent="0">
              <a:buNone/>
            </a:pPr>
            <a:r>
              <a:rPr lang="en-US" sz="1000" b="1" dirty="0"/>
              <a:t>Lesson </a:t>
            </a:r>
            <a:r>
              <a:rPr lang="en-US" sz="1000" b="1" dirty="0" smtClean="0"/>
              <a:t>4: </a:t>
            </a:r>
            <a:r>
              <a:rPr lang="en-US" sz="1000" b="1" dirty="0" smtClean="0"/>
              <a:t>28Feb23 </a:t>
            </a:r>
            <a:r>
              <a:rPr lang="en-US" sz="1000" b="1" dirty="0"/>
              <a:t>– </a:t>
            </a:r>
            <a:r>
              <a:rPr lang="en-US" sz="1000" b="1" dirty="0" smtClean="0"/>
              <a:t>Intro to Visual Studio Code</a:t>
            </a:r>
            <a:endParaRPr lang="en-US" sz="1000" dirty="0"/>
          </a:p>
          <a:p>
            <a:pPr lvl="0"/>
            <a:r>
              <a:rPr lang="en-US" sz="1000" dirty="0"/>
              <a:t>I</a:t>
            </a:r>
            <a:r>
              <a:rPr lang="en-US" sz="900" dirty="0"/>
              <a:t>ntroduction to </a:t>
            </a:r>
            <a:r>
              <a:rPr lang="en-US" sz="900" dirty="0" smtClean="0"/>
              <a:t>VSC</a:t>
            </a:r>
            <a:endParaRPr lang="en-US" sz="900" dirty="0"/>
          </a:p>
          <a:p>
            <a:pPr lvl="0"/>
            <a:r>
              <a:rPr lang="en-US" sz="900" dirty="0"/>
              <a:t>https://</a:t>
            </a:r>
            <a:r>
              <a:rPr lang="en-US" sz="900" dirty="0" smtClean="0"/>
              <a:t>code.visualstudio.com/docs/introvideos/overview</a:t>
            </a:r>
          </a:p>
          <a:p>
            <a:pPr lvl="0"/>
            <a:r>
              <a:rPr lang="en-US" sz="900" dirty="0" smtClean="0"/>
              <a:t>Installation</a:t>
            </a:r>
            <a:endParaRPr lang="en-US" sz="1000" dirty="0" smtClean="0"/>
          </a:p>
          <a:p>
            <a:pPr marL="0" indent="0">
              <a:buNone/>
            </a:pPr>
            <a:r>
              <a:rPr lang="en-US" sz="1000" b="1" dirty="0" smtClean="0"/>
              <a:t>Lesson </a:t>
            </a:r>
            <a:r>
              <a:rPr lang="en-US" sz="1000" b="1" dirty="0" smtClean="0"/>
              <a:t>5: </a:t>
            </a:r>
            <a:r>
              <a:rPr lang="en-US" sz="1000" b="1" dirty="0" smtClean="0"/>
              <a:t>7Mar23 – Filesystems</a:t>
            </a:r>
            <a:endParaRPr lang="en-US" sz="1000" dirty="0"/>
          </a:p>
          <a:p>
            <a:pPr lvl="0"/>
            <a:r>
              <a:rPr lang="en-US" sz="900" dirty="0" smtClean="0"/>
              <a:t>Introduction to mass storage filesystems</a:t>
            </a:r>
            <a:endParaRPr lang="en-US" sz="900" dirty="0"/>
          </a:p>
          <a:p>
            <a:pPr lvl="0"/>
            <a:r>
              <a:rPr lang="en-US" sz="900" dirty="0" smtClean="0"/>
              <a:t>The SD FAT, FAT16, and  FAT32 filesystems</a:t>
            </a:r>
            <a:endParaRPr lang="en-US" sz="900" dirty="0"/>
          </a:p>
          <a:p>
            <a:pPr lvl="0"/>
            <a:r>
              <a:rPr lang="en-US" sz="900" dirty="0" smtClean="0"/>
              <a:t>The </a:t>
            </a:r>
            <a:r>
              <a:rPr lang="en-US" sz="900" dirty="0" err="1" smtClean="0"/>
              <a:t>exFAT</a:t>
            </a:r>
            <a:r>
              <a:rPr lang="en-US" sz="900" dirty="0" smtClean="0"/>
              <a:t> filesystem</a:t>
            </a:r>
            <a:endParaRPr lang="en-US" sz="900" dirty="0"/>
          </a:p>
          <a:p>
            <a:pPr lvl="0"/>
            <a:r>
              <a:rPr lang="en-US" sz="900" dirty="0" smtClean="0"/>
              <a:t>Introduction to SPIFFS</a:t>
            </a:r>
            <a:endParaRPr lang="en-US" sz="900" dirty="0"/>
          </a:p>
          <a:p>
            <a:pPr lvl="0"/>
            <a:r>
              <a:rPr lang="en-US" sz="900" dirty="0" smtClean="0"/>
              <a:t>Class Exercise: Using SPIFFS</a:t>
            </a:r>
            <a:endParaRPr lang="en-US" sz="1000" dirty="0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609600"/>
            <a:ext cx="4038600" cy="58674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050" b="1" dirty="0"/>
              <a:t>Lesson </a:t>
            </a:r>
            <a:r>
              <a:rPr lang="en-US" sz="1050" b="1" dirty="0"/>
              <a:t>6</a:t>
            </a:r>
            <a:r>
              <a:rPr lang="en-US" sz="1050" b="1" dirty="0" smtClean="0"/>
              <a:t>: </a:t>
            </a:r>
            <a:r>
              <a:rPr lang="en-US" sz="1050" b="1" dirty="0" smtClean="0"/>
              <a:t>14Mar23 </a:t>
            </a:r>
            <a:r>
              <a:rPr lang="en-US" sz="1050" b="1" dirty="0"/>
              <a:t>– </a:t>
            </a:r>
            <a:r>
              <a:rPr lang="en-US" sz="1050" b="1" dirty="0" err="1"/>
              <a:t>WiFi</a:t>
            </a:r>
            <a:endParaRPr lang="en-US" sz="1050" dirty="0"/>
          </a:p>
          <a:p>
            <a:pPr lvl="0"/>
            <a:r>
              <a:rPr lang="en-US" sz="900" dirty="0"/>
              <a:t>Review of </a:t>
            </a:r>
            <a:r>
              <a:rPr lang="en-US" sz="900" dirty="0" err="1"/>
              <a:t>WiFi</a:t>
            </a:r>
            <a:r>
              <a:rPr lang="en-US" sz="900" dirty="0"/>
              <a:t> </a:t>
            </a:r>
            <a:r>
              <a:rPr lang="en-US" sz="900" dirty="0" smtClean="0"/>
              <a:t>technology (but no gory details)</a:t>
            </a:r>
            <a:endParaRPr lang="en-US" sz="900" dirty="0"/>
          </a:p>
          <a:p>
            <a:pPr lvl="0"/>
            <a:r>
              <a:rPr lang="en-US" sz="900" dirty="0"/>
              <a:t>Class Exercise: Review of </a:t>
            </a:r>
            <a:r>
              <a:rPr lang="en-US" sz="900" dirty="0" err="1"/>
              <a:t>WiFi</a:t>
            </a:r>
            <a:r>
              <a:rPr lang="en-US" sz="900" dirty="0"/>
              <a:t> </a:t>
            </a:r>
            <a:r>
              <a:rPr lang="en-US" sz="900" i="1" dirty="0"/>
              <a:t>access</a:t>
            </a:r>
            <a:r>
              <a:rPr lang="en-US" sz="900" dirty="0"/>
              <a:t> with </a:t>
            </a:r>
            <a:r>
              <a:rPr lang="en-US" sz="900" dirty="0" err="1" smtClean="0"/>
              <a:t>WiFi</a:t>
            </a:r>
            <a:r>
              <a:rPr lang="en-US" sz="900" dirty="0" smtClean="0"/>
              <a:t> Manager</a:t>
            </a:r>
            <a:endParaRPr lang="en-US" sz="900" dirty="0"/>
          </a:p>
          <a:p>
            <a:pPr lvl="0"/>
            <a:r>
              <a:rPr lang="en-US" sz="900" dirty="0"/>
              <a:t>Creating access points with ESP8266</a:t>
            </a:r>
          </a:p>
          <a:p>
            <a:pPr lvl="0"/>
            <a:r>
              <a:rPr lang="en-US" sz="900" dirty="0"/>
              <a:t>Class Exercise: </a:t>
            </a:r>
            <a:r>
              <a:rPr lang="en-US" sz="900" dirty="0" smtClean="0"/>
              <a:t>Creating </a:t>
            </a:r>
            <a:r>
              <a:rPr lang="en-US" sz="900" dirty="0"/>
              <a:t>an access point</a:t>
            </a:r>
          </a:p>
          <a:p>
            <a:pPr marL="0" indent="0">
              <a:buNone/>
            </a:pPr>
            <a:r>
              <a:rPr lang="en-US" sz="1050" b="1" dirty="0" smtClean="0"/>
              <a:t>Lesson </a:t>
            </a:r>
            <a:r>
              <a:rPr lang="en-US" sz="1050" b="1" dirty="0" smtClean="0"/>
              <a:t>7: </a:t>
            </a:r>
            <a:r>
              <a:rPr lang="en-US" sz="1050" b="1" dirty="0" smtClean="0"/>
              <a:t>21Mar23 </a:t>
            </a:r>
            <a:r>
              <a:rPr lang="en-US" sz="1050" b="1" dirty="0"/>
              <a:t>– Web Technology</a:t>
            </a:r>
            <a:endParaRPr lang="en-US" sz="1050" dirty="0"/>
          </a:p>
          <a:p>
            <a:pPr lvl="0"/>
            <a:r>
              <a:rPr lang="en-US" sz="900" dirty="0"/>
              <a:t>Introduction to HTML</a:t>
            </a:r>
          </a:p>
          <a:p>
            <a:pPr lvl="0"/>
            <a:r>
              <a:rPr lang="en-US" sz="900" dirty="0"/>
              <a:t>Web server and client architecture</a:t>
            </a:r>
          </a:p>
          <a:p>
            <a:pPr lvl="0"/>
            <a:r>
              <a:rPr lang="en-US" sz="900" dirty="0"/>
              <a:t>Creating web servers with ESP8266</a:t>
            </a:r>
          </a:p>
          <a:p>
            <a:pPr lvl="0"/>
            <a:r>
              <a:rPr lang="en-US" sz="900" dirty="0"/>
              <a:t>Class Exercise: </a:t>
            </a:r>
            <a:r>
              <a:rPr lang="en-US" sz="900" dirty="0" smtClean="0"/>
              <a:t>A </a:t>
            </a:r>
            <a:r>
              <a:rPr lang="en-US" sz="900" dirty="0"/>
              <a:t>basic web server for time and </a:t>
            </a:r>
            <a:r>
              <a:rPr lang="en-US" sz="900" dirty="0" smtClean="0"/>
              <a:t>temperature</a:t>
            </a:r>
          </a:p>
          <a:p>
            <a:pPr marL="0" indent="0">
              <a:buNone/>
            </a:pPr>
            <a:r>
              <a:rPr lang="en-US" sz="1050" b="1" dirty="0" smtClean="0"/>
              <a:t>Lesson </a:t>
            </a:r>
            <a:r>
              <a:rPr lang="en-US" sz="1050" b="1" dirty="0" smtClean="0"/>
              <a:t>8: </a:t>
            </a:r>
            <a:r>
              <a:rPr lang="en-US" sz="1050" b="1" dirty="0" smtClean="0"/>
              <a:t>28Mar23 </a:t>
            </a:r>
            <a:r>
              <a:rPr lang="en-US" sz="1050" b="1" dirty="0"/>
              <a:t>– </a:t>
            </a:r>
            <a:r>
              <a:rPr lang="en-US" sz="1050" b="1" dirty="0" smtClean="0"/>
              <a:t>Arduino Web Services</a:t>
            </a:r>
            <a:endParaRPr lang="en-US" sz="1050" b="1" dirty="0"/>
          </a:p>
          <a:p>
            <a:r>
              <a:rPr lang="en-US" sz="900" dirty="0" smtClean="0"/>
              <a:t>Storing web pages using SPIFFS</a:t>
            </a:r>
            <a:endParaRPr lang="en-US" sz="900" dirty="0"/>
          </a:p>
          <a:p>
            <a:r>
              <a:rPr lang="en-US" sz="900" dirty="0" smtClean="0"/>
              <a:t>HTML forms</a:t>
            </a:r>
            <a:endParaRPr lang="en-US" sz="900" dirty="0"/>
          </a:p>
          <a:p>
            <a:r>
              <a:rPr lang="en-US" sz="900" dirty="0" smtClean="0"/>
              <a:t>Form processing with Arduino</a:t>
            </a:r>
          </a:p>
          <a:p>
            <a:r>
              <a:rPr lang="en-US" sz="900" dirty="0" smtClean="0"/>
              <a:t>Class Exercise: Displaying text entered on a web page</a:t>
            </a:r>
          </a:p>
          <a:p>
            <a:r>
              <a:rPr lang="en-US" sz="900" dirty="0" smtClean="0"/>
              <a:t>Obtaining weather information from the Internet</a:t>
            </a:r>
          </a:p>
          <a:p>
            <a:r>
              <a:rPr lang="en-US" sz="900" dirty="0" smtClean="0"/>
              <a:t>Class Exercise: Displaying weather information</a:t>
            </a:r>
            <a:endParaRPr lang="en-US" sz="900" dirty="0"/>
          </a:p>
          <a:p>
            <a:pPr marL="0" indent="0">
              <a:buNone/>
            </a:pPr>
            <a:r>
              <a:rPr lang="en-US" sz="1050" b="1" dirty="0"/>
              <a:t>Lesson </a:t>
            </a:r>
            <a:r>
              <a:rPr lang="en-US" sz="1050" b="1" dirty="0"/>
              <a:t>9</a:t>
            </a:r>
            <a:r>
              <a:rPr lang="en-US" sz="1050" b="1" dirty="0" smtClean="0"/>
              <a:t>: </a:t>
            </a:r>
            <a:r>
              <a:rPr lang="en-US" sz="1050" b="1" dirty="0" smtClean="0"/>
              <a:t>4Apr23 </a:t>
            </a:r>
            <a:r>
              <a:rPr lang="en-US" sz="1050" b="1" dirty="0"/>
              <a:t>– </a:t>
            </a:r>
            <a:r>
              <a:rPr lang="en-US" sz="1050" b="1" dirty="0" err="1" smtClean="0"/>
              <a:t>IoT</a:t>
            </a:r>
            <a:r>
              <a:rPr lang="en-US" sz="1050" b="1" dirty="0" smtClean="0"/>
              <a:t> Messaging and MQTT</a:t>
            </a:r>
            <a:endParaRPr lang="en-US" sz="1050" b="1" dirty="0"/>
          </a:p>
          <a:p>
            <a:r>
              <a:rPr lang="en-US" sz="900" dirty="0" smtClean="0"/>
              <a:t>Introduction to </a:t>
            </a:r>
            <a:r>
              <a:rPr lang="en-US" sz="900" dirty="0" err="1" smtClean="0"/>
              <a:t>IoT</a:t>
            </a:r>
            <a:r>
              <a:rPr lang="en-US" sz="900" dirty="0" smtClean="0"/>
              <a:t> network messaging and MQTT</a:t>
            </a:r>
            <a:endParaRPr lang="en-US" sz="900" dirty="0"/>
          </a:p>
          <a:p>
            <a:r>
              <a:rPr lang="en-US" sz="900" dirty="0" smtClean="0"/>
              <a:t>Subscribing to an MQTT service</a:t>
            </a:r>
            <a:endParaRPr lang="en-US" sz="900" dirty="0"/>
          </a:p>
          <a:p>
            <a:r>
              <a:rPr lang="en-US" sz="900" dirty="0" smtClean="0"/>
              <a:t>Publishing to an MQTT service</a:t>
            </a:r>
            <a:endParaRPr lang="en-US" sz="900" dirty="0"/>
          </a:p>
          <a:p>
            <a:r>
              <a:rPr lang="en-US" sz="900" dirty="0" smtClean="0"/>
              <a:t>Class Exercise: Using MQTT and </a:t>
            </a:r>
            <a:r>
              <a:rPr lang="en-US" sz="900" dirty="0" err="1" smtClean="0"/>
              <a:t>WiFi</a:t>
            </a:r>
            <a:endParaRPr lang="en-US" sz="900" dirty="0" smtClean="0"/>
          </a:p>
          <a:p>
            <a:pPr marL="0" indent="0">
              <a:buNone/>
            </a:pPr>
            <a:r>
              <a:rPr lang="en-US" sz="1050" b="1" dirty="0" smtClean="0"/>
              <a:t>Lesson </a:t>
            </a:r>
            <a:r>
              <a:rPr lang="en-US" sz="1050" b="1" dirty="0" smtClean="0"/>
              <a:t>10:11Apr23 </a:t>
            </a:r>
            <a:r>
              <a:rPr lang="en-US" sz="1050" b="1" dirty="0"/>
              <a:t>– </a:t>
            </a:r>
            <a:r>
              <a:rPr lang="en-US" sz="1050" b="1" dirty="0" smtClean="0"/>
              <a:t>Version control and </a:t>
            </a:r>
            <a:r>
              <a:rPr lang="en-US" sz="1050" b="1" dirty="0" err="1" smtClean="0"/>
              <a:t>Git</a:t>
            </a:r>
            <a:endParaRPr lang="en-US" sz="1050" dirty="0"/>
          </a:p>
          <a:p>
            <a:pPr lvl="0"/>
            <a:r>
              <a:rPr lang="en-US" sz="900" dirty="0"/>
              <a:t>The </a:t>
            </a:r>
            <a:r>
              <a:rPr lang="en-US" sz="900" dirty="0" smtClean="0"/>
              <a:t>need for document version control</a:t>
            </a:r>
            <a:endParaRPr lang="en-US" sz="900" dirty="0"/>
          </a:p>
          <a:p>
            <a:pPr lvl="0"/>
            <a:r>
              <a:rPr lang="en-US" sz="900" dirty="0" smtClean="0"/>
              <a:t>The </a:t>
            </a:r>
            <a:r>
              <a:rPr lang="en-US" sz="900" dirty="0" err="1" smtClean="0"/>
              <a:t>Git</a:t>
            </a:r>
            <a:r>
              <a:rPr lang="en-US" sz="900" dirty="0" smtClean="0"/>
              <a:t> version control system</a:t>
            </a:r>
            <a:endParaRPr lang="en-US" sz="900" dirty="0"/>
          </a:p>
          <a:p>
            <a:pPr lvl="0"/>
            <a:r>
              <a:rPr lang="en-US" sz="900" dirty="0" smtClean="0"/>
              <a:t>Installing </a:t>
            </a:r>
            <a:r>
              <a:rPr lang="en-US" sz="900" dirty="0" err="1" smtClean="0"/>
              <a:t>Git</a:t>
            </a:r>
            <a:endParaRPr lang="en-US" sz="900" dirty="0"/>
          </a:p>
          <a:p>
            <a:pPr lvl="0"/>
            <a:r>
              <a:rPr lang="en-US" sz="900" dirty="0" smtClean="0"/>
              <a:t>Using </a:t>
            </a:r>
            <a:r>
              <a:rPr lang="en-US" sz="900" dirty="0" err="1" smtClean="0"/>
              <a:t>Git</a:t>
            </a:r>
            <a:endParaRPr lang="en-US" sz="900" dirty="0"/>
          </a:p>
          <a:p>
            <a:pPr lvl="0"/>
            <a:r>
              <a:rPr lang="en-US" sz="900" dirty="0" smtClean="0"/>
              <a:t>Introduction to </a:t>
            </a:r>
            <a:r>
              <a:rPr lang="en-US" sz="900" dirty="0" err="1" smtClean="0"/>
              <a:t>Github</a:t>
            </a:r>
            <a:endParaRPr lang="en-US" sz="900" dirty="0" smtClean="0"/>
          </a:p>
          <a:p>
            <a:pPr lvl="0"/>
            <a:r>
              <a:rPr lang="en-US" sz="900" dirty="0" smtClean="0"/>
              <a:t>Using </a:t>
            </a:r>
            <a:r>
              <a:rPr lang="en-US" sz="900" dirty="0" err="1" smtClean="0"/>
              <a:t>Github</a:t>
            </a:r>
            <a:endParaRPr lang="en-US" sz="900" dirty="0" smtClean="0"/>
          </a:p>
          <a:p>
            <a:pPr lvl="0"/>
            <a:r>
              <a:rPr lang="en-US" sz="900" dirty="0" smtClean="0"/>
              <a:t>Class Exercise: Signing up for a </a:t>
            </a:r>
            <a:r>
              <a:rPr lang="en-US" sz="900" dirty="0" err="1" smtClean="0"/>
              <a:t>Github</a:t>
            </a:r>
            <a:r>
              <a:rPr lang="en-US" sz="900" dirty="0" smtClean="0"/>
              <a:t> account</a:t>
            </a:r>
          </a:p>
          <a:p>
            <a:pPr marL="0" indent="0">
              <a:buNone/>
            </a:pPr>
            <a:r>
              <a:rPr lang="en-US" sz="1050" b="1" dirty="0"/>
              <a:t>Lesson </a:t>
            </a:r>
            <a:r>
              <a:rPr lang="en-US" sz="1050" b="1" dirty="0" smtClean="0"/>
              <a:t>11:18Apr23 </a:t>
            </a:r>
            <a:r>
              <a:rPr lang="en-US" sz="1050" b="1" dirty="0"/>
              <a:t>– Using VSC</a:t>
            </a:r>
            <a:endParaRPr lang="en-US" sz="1050" dirty="0"/>
          </a:p>
          <a:p>
            <a:pPr lvl="0"/>
            <a:r>
              <a:rPr lang="en-US" sz="900" dirty="0"/>
              <a:t>VSC plugin review</a:t>
            </a:r>
          </a:p>
          <a:p>
            <a:pPr lvl="0"/>
            <a:r>
              <a:rPr lang="en-US" sz="900" dirty="0"/>
              <a:t>Using VSC with Arduino</a:t>
            </a:r>
          </a:p>
          <a:p>
            <a:pPr lvl="0"/>
            <a:r>
              <a:rPr lang="en-US" sz="900" dirty="0" smtClean="0"/>
              <a:t>Using VSC with </a:t>
            </a:r>
            <a:r>
              <a:rPr lang="en-US" sz="900" dirty="0" err="1" smtClean="0"/>
              <a:t>Git</a:t>
            </a:r>
            <a:endParaRPr lang="en-US" sz="700" dirty="0"/>
          </a:p>
        </p:txBody>
      </p:sp>
    </p:spTree>
    <p:extLst>
      <p:ext uri="{BB962C8B-B14F-4D97-AF65-F5344CB8AC3E}">
        <p14:creationId xmlns:p14="http://schemas.microsoft.com/office/powerpoint/2010/main" val="383574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411162"/>
          </a:xfrm>
        </p:spPr>
        <p:txBody>
          <a:bodyPr/>
          <a:lstStyle/>
          <a:p>
            <a:r>
              <a:rPr lang="en-US" b="1" dirty="0" err="1">
                <a:latin typeface="Consolas" panose="020B0609020204030204" pitchFamily="49" charset="0"/>
                <a:cs typeface="Consolas" panose="020B0609020204030204" pitchFamily="49" charset="0"/>
              </a:rPr>
              <a:t>s</a:t>
            </a:r>
            <a:r>
              <a:rPr lang="en-US" b="1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dirty="0" smtClean="0"/>
              <a:t> Conversion Specifiers</a:t>
            </a:r>
            <a:endParaRPr lang="en-US" dirty="0"/>
          </a:p>
        </p:txBody>
      </p:sp>
      <p:sp>
        <p:nvSpPr>
          <p:cNvPr id="4" name="AutoShape 2" descr="Types of Sound Waves | theDAWstudio.com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 descr="Pulse Width Modulation (PWM) - Generation, Applications and Advantages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52400" y="457200"/>
            <a:ext cx="8686800" cy="56407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b="1" dirty="0" smtClean="0"/>
              <a:t>Below are the general conversion specifiers and what they do.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5249559"/>
              </p:ext>
            </p:extLst>
          </p:nvPr>
        </p:nvGraphicFramePr>
        <p:xfrm>
          <a:off x="612772" y="995680"/>
          <a:ext cx="7921628" cy="5633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3635"/>
                <a:gridCol w="6177993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Specifier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What it does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d, </a:t>
                      </a:r>
                      <a:r>
                        <a:rPr lang="en-US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</a:t>
                      </a:r>
                      <a:r>
                        <a:rPr lang="en-US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- i</a:t>
                      </a:r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nteger; signed decimal notation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</a:t>
                      </a:r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– unsigned octal</a:t>
                      </a:r>
                      <a:r>
                        <a:rPr lang="en-US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(no leading zero)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x, X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</a:t>
                      </a:r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– unsigned hexadecimal,</a:t>
                      </a:r>
                      <a:r>
                        <a:rPr lang="en-US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no leading 0x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</a:t>
                      </a:r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– unsigned</a:t>
                      </a:r>
                      <a:r>
                        <a:rPr lang="en-US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decimal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</a:t>
                      </a:r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– single character, after conversion to unsigned</a:t>
                      </a:r>
                      <a:r>
                        <a:rPr lang="en-US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char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char * - characters from string are printed until \0</a:t>
                      </a:r>
                      <a:r>
                        <a:rPr lang="en-US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(NULL) or </a:t>
                      </a:r>
                      <a:r>
                        <a:rPr lang="en-US" i="1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precision</a:t>
                      </a:r>
                      <a:r>
                        <a:rPr lang="en-US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is reached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double – decimal notation of form</a:t>
                      </a:r>
                      <a:r>
                        <a:rPr lang="en-US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[-]</a:t>
                      </a:r>
                      <a:r>
                        <a:rPr lang="en-US" baseline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mmm.ddd</a:t>
                      </a:r>
                      <a:r>
                        <a:rPr lang="en-US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where number of decimals is specified by precision; precision of zero (0) suppresses the decimals altogether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e,</a:t>
                      </a:r>
                      <a:r>
                        <a:rPr lang="en-US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E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double - </a:t>
                      </a:r>
                      <a:r>
                        <a:rPr lang="en-US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exp</a:t>
                      </a:r>
                      <a:r>
                        <a:rPr lang="en-US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notation; default precision of 6, 0 suppresses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g,</a:t>
                      </a:r>
                      <a:r>
                        <a:rPr lang="en-US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G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double – Use </a:t>
                      </a:r>
                      <a:r>
                        <a:rPr lang="en-US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%f for &lt;10^4 or %e for &gt;10^4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void</a:t>
                      </a:r>
                      <a:r>
                        <a:rPr lang="en-US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* - print output as a pointer, platform dependent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Number of characters generated</a:t>
                      </a:r>
                      <a:r>
                        <a:rPr lang="en-US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so far; goes into output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%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</a:t>
                      </a:r>
                      <a:r>
                        <a:rPr lang="en-US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conversion, put a % percent sign in the output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83054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411162"/>
          </a:xfrm>
        </p:spPr>
        <p:txBody>
          <a:bodyPr/>
          <a:lstStyle/>
          <a:p>
            <a:r>
              <a:rPr lang="en-US" b="1" dirty="0" err="1">
                <a:latin typeface="Consolas" panose="020B0609020204030204" pitchFamily="49" charset="0"/>
                <a:cs typeface="Consolas" panose="020B0609020204030204" pitchFamily="49" charset="0"/>
              </a:rPr>
              <a:t>s</a:t>
            </a:r>
            <a:r>
              <a:rPr lang="en-US" b="1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dirty="0" smtClean="0"/>
              <a:t> Conversion Specifiers</a:t>
            </a:r>
            <a:endParaRPr lang="en-US" dirty="0"/>
          </a:p>
        </p:txBody>
      </p:sp>
      <p:sp>
        <p:nvSpPr>
          <p:cNvPr id="4" name="AutoShape 2" descr="Types of Sound Waves | theDAWstudio.com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 descr="Pulse Width Modulation (PWM) - Generation, Applications and Advantages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52400" y="457200"/>
            <a:ext cx="8686800" cy="56407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b="1" dirty="0" smtClean="0"/>
              <a:t>Below are the flags and what they do.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9187273"/>
              </p:ext>
            </p:extLst>
          </p:nvPr>
        </p:nvGraphicFramePr>
        <p:xfrm>
          <a:off x="612772" y="1219200"/>
          <a:ext cx="7921628" cy="3317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3635"/>
                <a:gridCol w="6177993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Flag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What it does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Left justification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+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Always</a:t>
                      </a:r>
                      <a:r>
                        <a:rPr lang="en-US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print number with a sign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spc</a:t>
                      </a:r>
                      <a:r>
                        <a:rPr lang="en-US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(space)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Prefix a space if first character is not a sign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r>
                        <a:rPr lang="en-US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(zero)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Zero fill left for numeric conversions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#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Alternate output form depending on conversion character</a:t>
                      </a:r>
                    </a:p>
                    <a:p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 – first digit will be zero</a:t>
                      </a:r>
                    </a:p>
                    <a:p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 or X – 0x</a:t>
                      </a:r>
                      <a:r>
                        <a:rPr lang="en-US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or 0X (respectively) prefixed to non-zero results</a:t>
                      </a:r>
                    </a:p>
                    <a:p>
                      <a:r>
                        <a:rPr lang="en-US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e, E, f, g and G – Output will always have a decimal point</a:t>
                      </a:r>
                    </a:p>
                    <a:p>
                      <a:r>
                        <a:rPr lang="en-US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 and G – trailing zeroes will never be removed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66403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6038"/>
            <a:ext cx="8229600" cy="411162"/>
          </a:xfrm>
        </p:spPr>
        <p:txBody>
          <a:bodyPr/>
          <a:lstStyle/>
          <a:p>
            <a:r>
              <a:rPr lang="en-US" sz="2800" dirty="0" smtClean="0"/>
              <a:t>New Flash Drive Addition</a:t>
            </a:r>
            <a:endParaRPr 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76200" y="457200"/>
            <a:ext cx="4572000" cy="312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 </a:t>
            </a:r>
            <a:r>
              <a:rPr lang="en-US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HackSpace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magazine?</a:t>
            </a:r>
            <a:br>
              <a:rPr lang="en-US" sz="1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4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HackSpace</a:t>
            </a:r>
            <a:r>
              <a:rPr lang="en-US" sz="1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magazine is the new monthly magazine for people who love to make things and those who want to learn. Grab some duct tape, fire up a microcontroller, ready a 3D printer and hack the world around you</a:t>
            </a:r>
            <a:r>
              <a:rPr lang="en-US" sz="1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!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Digital copies in PDF for all issues are published free online for download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Since educational use is encouraged, I have compiled all 63 issues (to-date) and placed them on your flash drives for your entertainment and reference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</a:t>
            </a:r>
            <a:r>
              <a:rPr lang="en-US" sz="1400" dirty="0" smtClean="0">
                <a:solidFill>
                  <a:srgbClr val="00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hackspace.raspberrypi.com/issues?page=1</a:t>
            </a:r>
            <a:r>
              <a:rPr lang="en-US" sz="1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605" y="1219200"/>
            <a:ext cx="1906795" cy="2505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800" y="1219200"/>
            <a:ext cx="1905000" cy="2505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7537" y="3886200"/>
            <a:ext cx="1005663" cy="13224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4041476"/>
            <a:ext cx="1905000" cy="2505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5597" y="3886200"/>
            <a:ext cx="982703" cy="12922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4038600"/>
            <a:ext cx="1905000" cy="2505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3886200"/>
            <a:ext cx="990600" cy="13026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00" y="3886200"/>
            <a:ext cx="990600" cy="13026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5" name="Picture 11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5355595"/>
            <a:ext cx="999923" cy="13148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6" name="Picture 12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9477" y="5355596"/>
            <a:ext cx="999923" cy="13148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7" name="Picture 13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800" y="5355595"/>
            <a:ext cx="999924" cy="1314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40" name="Picture 16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5476" y="5355596"/>
            <a:ext cx="999923" cy="13148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3" name="Title 1"/>
          <p:cNvSpPr txBox="1">
            <a:spLocks/>
          </p:cNvSpPr>
          <p:nvPr/>
        </p:nvSpPr>
        <p:spPr>
          <a:xfrm>
            <a:off x="4572000" y="533400"/>
            <a:ext cx="4371808" cy="4111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en-US" sz="2800" dirty="0" err="1" smtClean="0">
                <a:solidFill>
                  <a:srgbClr val="00FFFF"/>
                </a:solidFill>
              </a:rPr>
              <a:t>HackSpace</a:t>
            </a:r>
            <a:r>
              <a:rPr lang="en-US" sz="2800" dirty="0" smtClean="0">
                <a:solidFill>
                  <a:srgbClr val="00FFFF"/>
                </a:solidFill>
              </a:rPr>
              <a:t> Magazine</a:t>
            </a:r>
            <a:endParaRPr lang="en-US" sz="2800" dirty="0">
              <a:solidFill>
                <a:srgbClr val="00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6809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smtClean="0"/>
              <a:t>Lesson 2 – Pointers, Complex Data Structures</a:t>
            </a: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54102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b="1" dirty="0" smtClean="0"/>
              <a:t>Part A</a:t>
            </a:r>
          </a:p>
          <a:p>
            <a:r>
              <a:rPr lang="en-US" sz="2000" dirty="0" smtClean="0"/>
              <a:t>CLASS EXERCISE – LESSON 1 REVIEW</a:t>
            </a:r>
          </a:p>
          <a:p>
            <a:pPr marL="0" indent="0">
              <a:buNone/>
            </a:pPr>
            <a:r>
              <a:rPr lang="en-US" sz="2000" b="1" dirty="0" smtClean="0"/>
              <a:t>Part B</a:t>
            </a:r>
          </a:p>
          <a:p>
            <a:r>
              <a:rPr lang="en-US" sz="2000" dirty="0" smtClean="0"/>
              <a:t>Introduction to complex data structures</a:t>
            </a:r>
          </a:p>
          <a:p>
            <a:r>
              <a:rPr lang="en-US" sz="2000" dirty="0" smtClean="0"/>
              <a:t>Declaring data structures with </a:t>
            </a:r>
            <a:r>
              <a:rPr lang="en-US" sz="2000" dirty="0" err="1" smtClean="0"/>
              <a:t>struct</a:t>
            </a:r>
            <a:endParaRPr lang="en-US" sz="2000" dirty="0" smtClean="0"/>
          </a:p>
          <a:p>
            <a:r>
              <a:rPr lang="en-US" sz="2000" dirty="0"/>
              <a:t>Accessing structure </a:t>
            </a:r>
            <a:r>
              <a:rPr lang="en-US" sz="2000" dirty="0" smtClean="0"/>
              <a:t>members</a:t>
            </a:r>
          </a:p>
          <a:p>
            <a:r>
              <a:rPr lang="en-US" sz="2000" dirty="0" smtClean="0"/>
              <a:t>The </a:t>
            </a:r>
            <a:r>
              <a:rPr lang="en-US" sz="2000" dirty="0" err="1" smtClean="0"/>
              <a:t>typedef</a:t>
            </a:r>
            <a:r>
              <a:rPr lang="en-US" sz="2000" dirty="0" smtClean="0"/>
              <a:t> statement</a:t>
            </a:r>
          </a:p>
          <a:p>
            <a:r>
              <a:rPr lang="en-US" sz="2000" dirty="0" smtClean="0"/>
              <a:t>Using </a:t>
            </a:r>
            <a:r>
              <a:rPr lang="en-US" sz="2000" dirty="0" err="1" smtClean="0"/>
              <a:t>struct</a:t>
            </a:r>
            <a:r>
              <a:rPr lang="en-US" sz="2000" dirty="0" smtClean="0"/>
              <a:t> and </a:t>
            </a:r>
            <a:r>
              <a:rPr lang="en-US" sz="2000" dirty="0" err="1" smtClean="0"/>
              <a:t>typedef</a:t>
            </a:r>
            <a:endParaRPr lang="en-US" sz="2000" dirty="0" smtClean="0"/>
          </a:p>
          <a:p>
            <a:r>
              <a:rPr lang="en-US" sz="2000" dirty="0" smtClean="0"/>
              <a:t>Declaring data structures with union</a:t>
            </a:r>
          </a:p>
          <a:p>
            <a:r>
              <a:rPr lang="en-US" sz="2000" dirty="0" smtClean="0"/>
              <a:t>Layered data structures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680340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/>
          <a:lstStyle/>
          <a:p>
            <a:r>
              <a:rPr lang="en-US" dirty="0" smtClean="0"/>
              <a:t>CLASS EXERCISE – SKETCH 2A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959922"/>
            <a:ext cx="8686800" cy="1173678"/>
          </a:xfrm>
        </p:spPr>
        <p:txBody>
          <a:bodyPr>
            <a:noAutofit/>
          </a:bodyPr>
          <a:lstStyle/>
          <a:p>
            <a:r>
              <a:rPr lang="en-US" sz="1600" b="1" dirty="0" smtClean="0"/>
              <a:t>Go ahead and load SKETCH2A into your IDE</a:t>
            </a:r>
          </a:p>
          <a:p>
            <a:r>
              <a:rPr lang="en-US" sz="1600" b="1" dirty="0" smtClean="0"/>
              <a:t>Study the preprocessor directives at the beginning of the sketch</a:t>
            </a:r>
          </a:p>
          <a:p>
            <a:r>
              <a:rPr lang="en-US" sz="1600" b="1" dirty="0" smtClean="0"/>
              <a:t>Study the call-by-reference example using pointers to char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914400" y="1905000"/>
            <a:ext cx="7391400" cy="40920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9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#define DISPLAYMSG "Welcome to SEICHE 2023</a:t>
            </a:r>
            <a:r>
              <a:rPr lang="en-US" sz="900" dirty="0" smtClean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endParaRPr lang="en-US" sz="900" dirty="0">
              <a:solidFill>
                <a:srgbClr val="FFFF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en-US" sz="900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ifndef</a:t>
            </a:r>
            <a:r>
              <a:rPr lang="en-US" sz="9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DISPLAYMSG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#define DISPLAYMSG "BENGALS FTW 2023!"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en-US" sz="900" dirty="0" err="1" smtClean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endif</a:t>
            </a:r>
            <a:endParaRPr lang="en-US" sz="900" dirty="0">
              <a:solidFill>
                <a:srgbClr val="FFFF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#define CBR Foo</a:t>
            </a:r>
          </a:p>
          <a:p>
            <a:pPr marL="0" indent="0">
              <a:buNone/>
            </a:pPr>
            <a:endParaRPr lang="en-US" sz="900" dirty="0">
              <a:solidFill>
                <a:srgbClr val="FFFF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 </a:t>
            </a:r>
            <a:r>
              <a:rPr lang="en-US" sz="900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displaytext</a:t>
            </a:r>
            <a:r>
              <a:rPr lang="en-US" sz="9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[] = DISPLAYMSG;</a:t>
            </a:r>
          </a:p>
          <a:p>
            <a:pPr marL="0" indent="0">
              <a:buNone/>
            </a:pPr>
            <a:endParaRPr lang="en-US" sz="900" dirty="0">
              <a:solidFill>
                <a:srgbClr val="FFFF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US" sz="900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showmsg</a:t>
            </a:r>
            <a:r>
              <a:rPr lang="en-US" sz="9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(char *</a:t>
            </a:r>
            <a:r>
              <a:rPr lang="en-US" sz="900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msg</a:t>
            </a:r>
            <a:r>
              <a:rPr lang="en-US" sz="9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#</a:t>
            </a:r>
            <a:r>
              <a:rPr lang="en-US" sz="900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ifdef</a:t>
            </a:r>
            <a:r>
              <a:rPr lang="en-US" sz="9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DISPLAYMSG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900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msg</a:t>
            </a:r>
            <a:r>
              <a:rPr lang="en-US" sz="9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"COLTS FTW 2024!";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#</a:t>
            </a:r>
            <a:r>
              <a:rPr lang="en-US" sz="900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endif</a:t>
            </a:r>
            <a:endParaRPr lang="en-US" sz="900" dirty="0">
              <a:solidFill>
                <a:srgbClr val="FFFF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900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pmx.displayText</a:t>
            </a:r>
            <a:r>
              <a:rPr lang="en-US" sz="9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(msg,PA_LEFT,50,0,PA_SCROLL_LEFT,PA_SCROLL_LEFT);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900" dirty="0" smtClean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stuff removed</a:t>
            </a:r>
          </a:p>
          <a:p>
            <a:pPr marL="0" indent="0">
              <a:buNone/>
            </a:pPr>
            <a:endParaRPr lang="en-US" sz="900" dirty="0">
              <a:solidFill>
                <a:srgbClr val="FFFF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 loop() 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if(</a:t>
            </a:r>
            <a:r>
              <a:rPr lang="en-US" sz="900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pmx.displayAnimate</a:t>
            </a:r>
            <a:r>
              <a:rPr lang="en-US" sz="9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())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{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900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showmsg</a:t>
            </a:r>
            <a:r>
              <a:rPr lang="en-US" sz="9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900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displaytext</a:t>
            </a:r>
            <a:r>
              <a:rPr lang="en-US" sz="9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900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pmx.displayText</a:t>
            </a:r>
            <a:r>
              <a:rPr lang="en-US" sz="9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(displaytext,PA_LEFT,50,0,PA_SCROLL_LEFT,PA_SCROLL_LEFT);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210047" y="3200400"/>
            <a:ext cx="704353" cy="114300"/>
          </a:xfrm>
          <a:prstGeom prst="straightConnector1">
            <a:avLst/>
          </a:prstGeom>
          <a:ln w="57150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2"/>
          <p:cNvSpPr txBox="1">
            <a:spLocks/>
          </p:cNvSpPr>
          <p:nvPr/>
        </p:nvSpPr>
        <p:spPr>
          <a:xfrm>
            <a:off x="152400" y="5997038"/>
            <a:ext cx="8686800" cy="7847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1" dirty="0" smtClean="0"/>
              <a:t>Upload the sketch. What were your results, and why?</a:t>
            </a:r>
          </a:p>
          <a:p>
            <a:r>
              <a:rPr lang="en-US" sz="1400" b="1" dirty="0" smtClean="0"/>
              <a:t>Next, modify your sketch to not alter the message by changing an appropriate </a:t>
            </a:r>
            <a:r>
              <a:rPr lang="en-US" sz="1400" b="1" dirty="0" smtClean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#define</a:t>
            </a:r>
          </a:p>
          <a:p>
            <a:r>
              <a:rPr lang="en-US" sz="1400" b="1" dirty="0" smtClean="0"/>
              <a:t>Lastly, change the modification of the passed variables in </a:t>
            </a:r>
            <a:r>
              <a:rPr lang="en-US" sz="1400" b="1" dirty="0" err="1" smtClean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showmsg</a:t>
            </a:r>
            <a:r>
              <a:rPr lang="en-US" sz="1400" b="1" dirty="0" smtClean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sz="1400" b="1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33323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442762" cy="1143000"/>
          </a:xfrm>
        </p:spPr>
        <p:txBody>
          <a:bodyPr/>
          <a:lstStyle/>
          <a:p>
            <a:r>
              <a:rPr lang="en-US" sz="3200" dirty="0" smtClean="0"/>
              <a:t>Complex Data Structures</a:t>
            </a:r>
            <a:endParaRPr lang="en-US" sz="3200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1219200"/>
            <a:ext cx="8229600" cy="4572000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200"/>
              </a:spcBef>
            </a:pPr>
            <a:r>
              <a:rPr lang="en-US" b="1" dirty="0" smtClean="0"/>
              <a:t>A complex data structure is a combination or “grouping together” of different variables of different types into a single data structure</a:t>
            </a:r>
          </a:p>
          <a:p>
            <a:pPr>
              <a:spcBef>
                <a:spcPts val="1200"/>
              </a:spcBef>
            </a:pPr>
            <a:r>
              <a:rPr lang="en-US" b="1" dirty="0" smtClean="0"/>
              <a:t>The statement that is used to accomplish this grouping is the </a:t>
            </a:r>
            <a:r>
              <a:rPr lang="en-US" b="1" dirty="0" err="1" smtClean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</a:t>
            </a:r>
            <a:r>
              <a:rPr lang="en-US" b="1" dirty="0" smtClean="0"/>
              <a:t> directive. This directive creates a complex data type. The complex data type works similar to other data types like </a:t>
            </a:r>
            <a:r>
              <a:rPr lang="en-US" b="1" dirty="0" err="1" smtClean="0"/>
              <a:t>int</a:t>
            </a:r>
            <a:r>
              <a:rPr lang="en-US" b="1" dirty="0" smtClean="0"/>
              <a:t> and char.</a:t>
            </a:r>
          </a:p>
          <a:p>
            <a:pPr>
              <a:spcBef>
                <a:spcPts val="1200"/>
              </a:spcBef>
            </a:pPr>
            <a:r>
              <a:rPr lang="en-US" b="1" dirty="0" smtClean="0"/>
              <a:t>Syntax: </a:t>
            </a:r>
            <a:r>
              <a:rPr lang="en-US" b="1" dirty="0" err="1" smtClean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</a:t>
            </a:r>
            <a:r>
              <a:rPr lang="en-US" b="1" dirty="0" smtClean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i="1" dirty="0" err="1" smtClean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structurename</a:t>
            </a:r>
            <a:endParaRPr lang="en-US" b="1" i="1" dirty="0" smtClean="0">
              <a:solidFill>
                <a:srgbClr val="FFFF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spcBef>
                <a:spcPts val="1200"/>
              </a:spcBef>
              <a:buNone/>
            </a:pPr>
            <a:r>
              <a:rPr lang="en-US" b="1" dirty="0" smtClean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{ </a:t>
            </a:r>
            <a:br>
              <a:rPr lang="en-US" b="1" dirty="0" smtClean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b="1" dirty="0" smtClean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</a:t>
            </a:r>
            <a:r>
              <a:rPr lang="en-US" b="1" i="1" dirty="0" smtClean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member1 type member1 name</a:t>
            </a:r>
            <a:r>
              <a:rPr lang="en-US" b="1" dirty="0" smtClean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br>
              <a:rPr lang="en-US" b="1" dirty="0" smtClean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b="1" dirty="0" smtClean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</a:t>
            </a:r>
            <a:r>
              <a:rPr lang="en-US" b="1" i="1" dirty="0" smtClean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member2 type member2 name</a:t>
            </a:r>
            <a:r>
              <a:rPr lang="en-US" b="1" dirty="0" smtClean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b="1" dirty="0" smtClean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b="1" dirty="0" smtClean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}</a:t>
            </a:r>
          </a:p>
        </p:txBody>
      </p:sp>
    </p:spTree>
    <p:extLst>
      <p:ext uri="{BB962C8B-B14F-4D97-AF65-F5344CB8AC3E}">
        <p14:creationId xmlns:p14="http://schemas.microsoft.com/office/powerpoint/2010/main" val="350048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442762" cy="1143000"/>
          </a:xfrm>
        </p:spPr>
        <p:txBody>
          <a:bodyPr/>
          <a:lstStyle/>
          <a:p>
            <a:r>
              <a:rPr lang="en-US" sz="3200" dirty="0" smtClean="0"/>
              <a:t>Complex Data Structures (</a:t>
            </a:r>
            <a:r>
              <a:rPr lang="en-US" sz="3200" dirty="0" err="1" smtClean="0"/>
              <a:t>cont</a:t>
            </a:r>
            <a:r>
              <a:rPr lang="en-US" sz="3200" dirty="0" smtClean="0"/>
              <a:t>)</a:t>
            </a:r>
            <a:endParaRPr lang="en-US" sz="3200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1219200"/>
            <a:ext cx="8229600" cy="457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200"/>
              </a:spcBef>
            </a:pPr>
            <a:r>
              <a:rPr lang="en-US" sz="1800" b="1" dirty="0" smtClean="0"/>
              <a:t>Example 1</a:t>
            </a:r>
            <a:br>
              <a:rPr lang="en-US" sz="1800" b="1" dirty="0" smtClean="0"/>
            </a:br>
            <a:r>
              <a:rPr lang="en-US" sz="1800" b="1" dirty="0" err="1" smtClean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</a:t>
            </a:r>
            <a:r>
              <a:rPr lang="en-US" sz="1800" b="1" dirty="0" smtClean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point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en-US" sz="1800" b="1" dirty="0" smtClean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{ </a:t>
            </a:r>
            <a:br>
              <a:rPr lang="en-US" sz="1800" b="1" dirty="0" smtClean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b="1" dirty="0" smtClean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800" b="1" dirty="0" err="1" smtClean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800" b="1" dirty="0" smtClean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x-coordinate;</a:t>
            </a:r>
            <a:br>
              <a:rPr lang="en-US" sz="1800" b="1" dirty="0" smtClean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b="1" dirty="0" smtClean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800" b="1" dirty="0" err="1" smtClean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800" b="1" dirty="0" smtClean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y-coordinate;</a:t>
            </a:r>
            <a:br>
              <a:rPr lang="en-US" sz="1800" b="1" dirty="0" smtClean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b="1" dirty="0" smtClean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}</a:t>
            </a:r>
          </a:p>
          <a:p>
            <a:pPr>
              <a:spcBef>
                <a:spcPts val="1200"/>
              </a:spcBef>
            </a:pPr>
            <a:r>
              <a:rPr lang="en-US" sz="1800" b="1" dirty="0"/>
              <a:t>Example </a:t>
            </a:r>
            <a:r>
              <a:rPr lang="en-US" sz="1800" b="1" dirty="0" smtClean="0"/>
              <a:t>2</a:t>
            </a:r>
            <a:r>
              <a:rPr lang="en-US" sz="1800" b="1" dirty="0"/>
              <a:t/>
            </a:r>
            <a:br>
              <a:rPr lang="en-US" sz="1800" b="1" dirty="0"/>
            </a:br>
            <a:r>
              <a:rPr lang="en-US" sz="1800" b="1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</a:t>
            </a:r>
            <a:r>
              <a:rPr lang="en-US" sz="1800" b="1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b="1" dirty="0" err="1" smtClean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student_record</a:t>
            </a:r>
            <a:endParaRPr lang="en-US" sz="1800" b="1" dirty="0">
              <a:solidFill>
                <a:srgbClr val="FFFF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spcBef>
                <a:spcPts val="1200"/>
              </a:spcBef>
              <a:buNone/>
            </a:pPr>
            <a:r>
              <a:rPr lang="en-US" sz="1800" b="1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{ </a:t>
            </a:r>
            <a:br>
              <a:rPr lang="en-US" sz="1800" b="1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b="1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800" b="1" dirty="0" smtClean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char* name;</a:t>
            </a:r>
            <a:r>
              <a:rPr lang="en-US" sz="1800" b="1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1800" b="1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b="1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800" b="1" dirty="0" err="1" smtClean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800" b="1" dirty="0" smtClean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b="1" dirty="0" err="1" smtClean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grade_science</a:t>
            </a:r>
            <a:r>
              <a:rPr lang="en-US" sz="1800" b="1" dirty="0" smtClean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b="1" dirty="0" smtClean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b="1" dirty="0" smtClean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800" b="1" dirty="0" err="1" smtClean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800" b="1" dirty="0" smtClean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b="1" dirty="0" err="1" smtClean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grade_english</a:t>
            </a:r>
            <a:r>
              <a:rPr lang="en-US" sz="1800" b="1" dirty="0" smtClean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1800" b="1" dirty="0" smtClean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b="1" dirty="0" smtClean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float </a:t>
            </a:r>
            <a:r>
              <a:rPr lang="en-US" sz="1800" b="1" dirty="0" err="1" smtClean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gpa</a:t>
            </a:r>
            <a:r>
              <a:rPr lang="en-US" sz="1800" b="1" dirty="0" smtClean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lang="en-US" sz="1800" b="1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1800" b="1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b="1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}</a:t>
            </a:r>
          </a:p>
          <a:p>
            <a:pPr marL="0" indent="0">
              <a:spcBef>
                <a:spcPts val="1200"/>
              </a:spcBef>
              <a:buNone/>
            </a:pPr>
            <a:endParaRPr lang="en-US" sz="1800" b="1" dirty="0" smtClean="0">
              <a:solidFill>
                <a:srgbClr val="FFFF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9176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442762" cy="1143000"/>
          </a:xfrm>
        </p:spPr>
        <p:txBody>
          <a:bodyPr/>
          <a:lstStyle/>
          <a:p>
            <a:r>
              <a:rPr lang="en-US" sz="3200" dirty="0" smtClean="0"/>
              <a:t>Complex Data Structures (</a:t>
            </a:r>
            <a:r>
              <a:rPr lang="en-US" sz="3200" dirty="0" err="1" smtClean="0"/>
              <a:t>cont</a:t>
            </a:r>
            <a:r>
              <a:rPr lang="en-US" sz="3200" dirty="0" smtClean="0"/>
              <a:t>)</a:t>
            </a:r>
            <a:endParaRPr lang="en-US" sz="3200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1219200"/>
            <a:ext cx="8229600" cy="5257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200"/>
              </a:spcBef>
            </a:pPr>
            <a:r>
              <a:rPr lang="en-US" sz="1800" b="1" dirty="0" smtClean="0"/>
              <a:t>Accessing structure members</a:t>
            </a:r>
            <a:br>
              <a:rPr lang="en-US" sz="1800" b="1" dirty="0" smtClean="0"/>
            </a:br>
            <a:r>
              <a:rPr lang="en-US" sz="1800" b="1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</a:t>
            </a:r>
            <a:r>
              <a:rPr lang="en-US" sz="1800" b="1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point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en-US" sz="1800" b="1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{ </a:t>
            </a:r>
            <a:br>
              <a:rPr lang="en-US" sz="1800" b="1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b="1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800" b="1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800" b="1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x-coordinate;</a:t>
            </a:r>
            <a:br>
              <a:rPr lang="en-US" sz="1800" b="1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b="1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800" b="1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800" b="1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y-coordinate;</a:t>
            </a:r>
            <a:br>
              <a:rPr lang="en-US" sz="1800" b="1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b="1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1800" b="1" dirty="0" smtClean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lang="en-US" sz="1800" b="1" dirty="0" smtClean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b="1" dirty="0" smtClean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1800" b="1" dirty="0" err="1" smtClean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</a:t>
            </a:r>
            <a:r>
              <a:rPr lang="en-US" sz="1800" b="1" dirty="0" smtClean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point coordinates;</a:t>
            </a:r>
            <a:br>
              <a:rPr lang="en-US" sz="1800" b="1" dirty="0" smtClean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b="1" dirty="0" smtClean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1800" b="1" dirty="0" err="1" smtClean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coordinates.x</a:t>
            </a:r>
            <a:r>
              <a:rPr lang="en-US" sz="1800" b="1" dirty="0" smtClean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10;</a:t>
            </a:r>
            <a:br>
              <a:rPr lang="en-US" sz="1800" b="1" dirty="0" smtClean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b="1" dirty="0" smtClean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1800" b="1" dirty="0" err="1" smtClean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coordinates.y</a:t>
            </a:r>
            <a:r>
              <a:rPr lang="en-US" sz="1800" b="1" dirty="0" smtClean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20;</a:t>
            </a:r>
          </a:p>
          <a:p>
            <a:pPr>
              <a:spcBef>
                <a:spcPts val="1200"/>
              </a:spcBef>
            </a:pPr>
            <a:r>
              <a:rPr lang="en-US" sz="1800" b="1" dirty="0" smtClean="0"/>
              <a:t>Note that before it can be used, a variable must be declared of that type. In this case </a:t>
            </a:r>
            <a:r>
              <a:rPr lang="en-US" sz="1800" b="1" dirty="0" smtClean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coordinates</a:t>
            </a:r>
            <a:r>
              <a:rPr lang="en-US" sz="1800" b="1" dirty="0" smtClean="0"/>
              <a:t> is the variable, and it is of type “point”.</a:t>
            </a:r>
          </a:p>
          <a:p>
            <a:pPr>
              <a:spcBef>
                <a:spcPts val="1200"/>
              </a:spcBef>
            </a:pPr>
            <a:r>
              <a:rPr lang="en-US" sz="1800" b="1" dirty="0" smtClean="0"/>
              <a:t>Member access has the form </a:t>
            </a:r>
            <a:r>
              <a:rPr lang="en-US" sz="1800" b="1" i="1" dirty="0" err="1" smtClean="0">
                <a:solidFill>
                  <a:srgbClr val="00FFFF"/>
                </a:solidFill>
              </a:rPr>
              <a:t>structurename.membername</a:t>
            </a:r>
            <a:r>
              <a:rPr lang="en-US" sz="1800" b="1" dirty="0" smtClean="0"/>
              <a:t/>
            </a:r>
            <a:br>
              <a:rPr lang="en-US" sz="1800" b="1" dirty="0" smtClean="0"/>
            </a:br>
            <a:r>
              <a:rPr lang="en-US" sz="1800" b="1" dirty="0" smtClean="0"/>
              <a:t>Note the use of the period to separate the two entities</a:t>
            </a:r>
          </a:p>
          <a:p>
            <a:pPr>
              <a:spcBef>
                <a:spcPts val="1200"/>
              </a:spcBef>
            </a:pPr>
            <a:r>
              <a:rPr lang="en-US" sz="1800" b="1" dirty="0" smtClean="0"/>
              <a:t>Since members are of standard variable types, the same operations can be performed on a member as can be performed on any other variables of that type</a:t>
            </a:r>
          </a:p>
        </p:txBody>
      </p:sp>
    </p:spTree>
    <p:extLst>
      <p:ext uri="{BB962C8B-B14F-4D97-AF65-F5344CB8AC3E}">
        <p14:creationId xmlns:p14="http://schemas.microsoft.com/office/powerpoint/2010/main" val="1087255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442762" cy="1143000"/>
          </a:xfrm>
        </p:spPr>
        <p:txBody>
          <a:bodyPr/>
          <a:lstStyle/>
          <a:p>
            <a:r>
              <a:rPr lang="en-US" sz="3200" dirty="0" smtClean="0"/>
              <a:t>Pointers to Structures</a:t>
            </a:r>
            <a:endParaRPr lang="en-US" sz="3200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1219200"/>
            <a:ext cx="8229600" cy="5257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200"/>
              </a:spcBef>
            </a:pPr>
            <a:r>
              <a:rPr lang="en-US" sz="1800" b="1" dirty="0" smtClean="0"/>
              <a:t>The most common use of structures is to pass an entire structure to a function using call-by-reference. A </a:t>
            </a:r>
            <a:r>
              <a:rPr lang="en-US" sz="1800" b="1" i="1" dirty="0" smtClean="0"/>
              <a:t>pointer</a:t>
            </a:r>
            <a:r>
              <a:rPr lang="en-US" sz="1800" b="1" dirty="0" smtClean="0"/>
              <a:t> to the structure is passed, thus, the variable that is declared is a pointer to that type of structure.</a:t>
            </a:r>
          </a:p>
          <a:p>
            <a:pPr>
              <a:spcBef>
                <a:spcPts val="1200"/>
              </a:spcBef>
            </a:pPr>
            <a:r>
              <a:rPr lang="en-US" sz="1800" b="1" dirty="0" smtClean="0"/>
              <a:t>Pointers to structures</a:t>
            </a:r>
            <a:br>
              <a:rPr lang="en-US" sz="1800" b="1" dirty="0" smtClean="0"/>
            </a:br>
            <a:r>
              <a:rPr lang="en-US" sz="1800" b="1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</a:t>
            </a:r>
            <a:r>
              <a:rPr lang="en-US" sz="1800" b="1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point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en-US" sz="1800" b="1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{ </a:t>
            </a:r>
            <a:br>
              <a:rPr lang="en-US" sz="1800" b="1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b="1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800" b="1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800" b="1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x-coordinate;</a:t>
            </a:r>
            <a:br>
              <a:rPr lang="en-US" sz="1800" b="1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b="1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800" b="1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800" b="1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y-coordinate;</a:t>
            </a:r>
            <a:br>
              <a:rPr lang="en-US" sz="1800" b="1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b="1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1800" b="1" dirty="0" smtClean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lang="en-US" sz="1800" b="1" dirty="0" smtClean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b="1" dirty="0" smtClean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1800" b="1" dirty="0" err="1" smtClean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</a:t>
            </a:r>
            <a:r>
              <a:rPr lang="en-US" sz="1800" b="1" dirty="0" smtClean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point *coordinates; // Note the * makes this a pointer</a:t>
            </a:r>
          </a:p>
          <a:p>
            <a:pPr>
              <a:spcBef>
                <a:spcPts val="1200"/>
              </a:spcBef>
            </a:pPr>
            <a:r>
              <a:rPr lang="en-US" sz="1800" b="1" dirty="0" smtClean="0"/>
              <a:t>Because this is largely what structures were made for, a special operator is used to dereference a pointer to a structure and access a member all in one go:</a:t>
            </a:r>
            <a:br>
              <a:rPr lang="en-US" sz="1800" b="1" dirty="0" smtClean="0"/>
            </a:br>
            <a:r>
              <a:rPr lang="en-US" sz="1800" b="1" dirty="0" smtClean="0"/>
              <a:t>	</a:t>
            </a:r>
            <a:r>
              <a:rPr lang="en-US" sz="1800" b="1" i="1" dirty="0" err="1" smtClean="0">
                <a:solidFill>
                  <a:srgbClr val="00FFFF"/>
                </a:solidFill>
              </a:rPr>
              <a:t>pointer_to_structure</a:t>
            </a:r>
            <a:r>
              <a:rPr lang="en-US" sz="1800" b="1" i="1" dirty="0" smtClean="0">
                <a:solidFill>
                  <a:srgbClr val="00FFFF"/>
                </a:solidFill>
              </a:rPr>
              <a:t>-&gt;</a:t>
            </a:r>
            <a:r>
              <a:rPr lang="en-US" sz="1800" b="1" i="1" dirty="0" err="1" smtClean="0">
                <a:solidFill>
                  <a:srgbClr val="00FFFF"/>
                </a:solidFill>
              </a:rPr>
              <a:t>membername</a:t>
            </a:r>
            <a:r>
              <a:rPr lang="en-US" sz="1800" b="1" dirty="0" smtClean="0"/>
              <a:t/>
            </a:r>
            <a:br>
              <a:rPr lang="en-US" sz="1800" b="1" dirty="0" smtClean="0"/>
            </a:br>
            <a:r>
              <a:rPr lang="en-US" sz="1800" b="1" dirty="0" smtClean="0"/>
              <a:t>thus</a:t>
            </a:r>
            <a:br>
              <a:rPr lang="en-US" sz="1800" b="1" dirty="0" smtClean="0"/>
            </a:br>
            <a:r>
              <a:rPr lang="en-US" sz="1800" b="1" dirty="0" smtClean="0"/>
              <a:t>	</a:t>
            </a:r>
            <a:r>
              <a:rPr lang="en-US" sz="1800" b="1" dirty="0" smtClean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coordinates-&gt;x = 88;</a:t>
            </a:r>
          </a:p>
        </p:txBody>
      </p:sp>
    </p:spTree>
    <p:extLst>
      <p:ext uri="{BB962C8B-B14F-4D97-AF65-F5344CB8AC3E}">
        <p14:creationId xmlns:p14="http://schemas.microsoft.com/office/powerpoint/2010/main" val="3844892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2540</TotalTime>
  <Words>1946</Words>
  <Application>Microsoft Office PowerPoint</Application>
  <PresentationFormat>On-screen Show (4:3)</PresentationFormat>
  <Paragraphs>272</Paragraphs>
  <Slides>21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Office Theme</vt:lpstr>
      <vt:lpstr>SEICHE 2023 Intermediate Arduino Programming for IoT</vt:lpstr>
      <vt:lpstr>Lesson Plan Overview</vt:lpstr>
      <vt:lpstr>New Flash Drive Addition</vt:lpstr>
      <vt:lpstr>Lesson 2 – Pointers, Complex Data Structures</vt:lpstr>
      <vt:lpstr>CLASS EXERCISE – SKETCH 2A</vt:lpstr>
      <vt:lpstr>Complex Data Structures</vt:lpstr>
      <vt:lpstr>Complex Data Structures (cont)</vt:lpstr>
      <vt:lpstr>Complex Data Structures (cont)</vt:lpstr>
      <vt:lpstr>Pointers to Structures</vt:lpstr>
      <vt:lpstr>The TYPEDEF statement</vt:lpstr>
      <vt:lpstr>typedef and struct</vt:lpstr>
      <vt:lpstr>The union declaration</vt:lpstr>
      <vt:lpstr>union and layered data structures</vt:lpstr>
      <vt:lpstr>Storage Classes</vt:lpstr>
      <vt:lpstr>Formal End of Lesson 2</vt:lpstr>
      <vt:lpstr>Our Microcontroller: The WeMos D1 Mini</vt:lpstr>
      <vt:lpstr>SEICHE LED Display Architecture</vt:lpstr>
      <vt:lpstr>sprintf() Function Syntax</vt:lpstr>
      <vt:lpstr>sprintf() Format Strings</vt:lpstr>
      <vt:lpstr>sprintf() Conversion Specifiers</vt:lpstr>
      <vt:lpstr>sprintf() Conversion Specifiers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PFROMMEYER</dc:creator>
  <cp:lastModifiedBy>PFROMMEYER</cp:lastModifiedBy>
  <cp:revision>66</cp:revision>
  <cp:lastPrinted>2022-09-06T16:36:31Z</cp:lastPrinted>
  <dcterms:created xsi:type="dcterms:W3CDTF">2022-02-01T06:18:00Z</dcterms:created>
  <dcterms:modified xsi:type="dcterms:W3CDTF">2023-02-14T18:35:23Z</dcterms:modified>
</cp:coreProperties>
</file>